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8"/>
  </p:notesMasterIdLst>
  <p:sldIdLst>
    <p:sldId id="256" r:id="rId2"/>
    <p:sldId id="269" r:id="rId3"/>
    <p:sldId id="259" r:id="rId4"/>
    <p:sldId id="265" r:id="rId5"/>
    <p:sldId id="270" r:id="rId6"/>
    <p:sldId id="292" r:id="rId7"/>
    <p:sldId id="293" r:id="rId8"/>
    <p:sldId id="280" r:id="rId9"/>
    <p:sldId id="294" r:id="rId10"/>
    <p:sldId id="282" r:id="rId11"/>
    <p:sldId id="283" r:id="rId12"/>
    <p:sldId id="284" r:id="rId13"/>
    <p:sldId id="295" r:id="rId14"/>
    <p:sldId id="286" r:id="rId15"/>
    <p:sldId id="267" r:id="rId16"/>
    <p:sldId id="268" r:id="rId17"/>
    <p:sldId id="287" r:id="rId18"/>
    <p:sldId id="288" r:id="rId19"/>
    <p:sldId id="290" r:id="rId20"/>
    <p:sldId id="291" r:id="rId21"/>
    <p:sldId id="298" r:id="rId22"/>
    <p:sldId id="297" r:id="rId23"/>
    <p:sldId id="299" r:id="rId24"/>
    <p:sldId id="300" r:id="rId25"/>
    <p:sldId id="301" r:id="rId26"/>
    <p:sldId id="302" r:id="rId27"/>
    <p:sldId id="304" r:id="rId28"/>
    <p:sldId id="311" r:id="rId29"/>
    <p:sldId id="305" r:id="rId30"/>
    <p:sldId id="306" r:id="rId31"/>
    <p:sldId id="307" r:id="rId32"/>
    <p:sldId id="308" r:id="rId33"/>
    <p:sldId id="309" r:id="rId34"/>
    <p:sldId id="310" r:id="rId35"/>
    <p:sldId id="312" r:id="rId36"/>
    <p:sldId id="314" r:id="rId37"/>
    <p:sldId id="313" r:id="rId38"/>
    <p:sldId id="315" r:id="rId39"/>
    <p:sldId id="316" r:id="rId40"/>
    <p:sldId id="260" r:id="rId41"/>
    <p:sldId id="266" r:id="rId42"/>
    <p:sldId id="271" r:id="rId43"/>
    <p:sldId id="317" r:id="rId44"/>
    <p:sldId id="318" r:id="rId45"/>
    <p:sldId id="319" r:id="rId46"/>
    <p:sldId id="320" r:id="rId47"/>
  </p:sldIdLst>
  <p:sldSz cx="18288000" cy="10287000"/>
  <p:notesSz cx="6858000" cy="9144000"/>
  <p:embeddedFontLst>
    <p:embeddedFont>
      <p:font typeface="Calibri" panose="020F0502020204030204" pitchFamily="34" charset="0"/>
      <p:regular r:id="rId49"/>
      <p:bold r:id="rId50"/>
      <p:italic r:id="rId51"/>
      <p:boldItalic r:id="rId52"/>
    </p:embeddedFont>
    <p:embeddedFont>
      <p:font typeface="Hatton" panose="020B0604020202020204" charset="0"/>
      <p:regular r:id="rId53"/>
    </p:embeddedFont>
    <p:embeddedFont>
      <p:font typeface="Hatton Bold" panose="020B0604020202020204" charset="0"/>
      <p:regular r:id="rId54"/>
    </p:embeddedFont>
    <p:embeddedFont>
      <p:font typeface="Open Sauce Bold" panose="020B0604020202020204" charset="0"/>
      <p:regular r:id="rId55"/>
    </p:embeddedFont>
    <p:embeddedFont>
      <p:font typeface="Open Sauce Light" panose="020B0604020202020204" charset="0"/>
      <p:regular r:id="rId56"/>
    </p:embeddedFont>
    <p:embeddedFont>
      <p:font typeface="Open Sauce Light Bold" panose="020B0604020202020204" charset="0"/>
      <p:regular r:id="rId57"/>
    </p:embeddedFont>
    <p:embeddedFont>
      <p:font typeface="Palatino Linotype" panose="02040502050505030304" pitchFamily="18" charset="0"/>
      <p:regular r:id="rId58"/>
      <p:bold r:id="rId59"/>
      <p:italic r:id="rId60"/>
      <p:boldItalic r:id="rId61"/>
    </p:embeddedFont>
    <p:embeddedFont>
      <p:font typeface="Public Sans" panose="020B0604020202020204" charset="0"/>
      <p:regular r:id="rId6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65F4D"/>
    <a:srgbClr val="505948"/>
    <a:srgbClr val="E8E4D9"/>
    <a:srgbClr val="B9B9B9"/>
    <a:srgbClr val="DFCC9D"/>
    <a:srgbClr val="A9A08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4" d="100"/>
          <a:sy n="54" d="100"/>
        </p:scale>
        <p:origin x="754" y="8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font" Target="fonts/font2.fntdata"/><Relationship Id="rId55" Type="http://schemas.openxmlformats.org/officeDocument/2006/relationships/font" Target="fonts/font7.fntdata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5.fntdata"/><Relationship Id="rId58" Type="http://schemas.openxmlformats.org/officeDocument/2006/relationships/font" Target="fonts/font10.fntdata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font" Target="fonts/font13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56" Type="http://schemas.openxmlformats.org/officeDocument/2006/relationships/font" Target="fonts/font8.fntdata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3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1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6.fntdata"/><Relationship Id="rId62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.fntdata"/><Relationship Id="rId57" Type="http://schemas.openxmlformats.org/officeDocument/2006/relationships/font" Target="fonts/font9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4.fntdata"/><Relationship Id="rId60" Type="http://schemas.openxmlformats.org/officeDocument/2006/relationships/font" Target="fonts/font12.fntdata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หัวกระดาษ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3" name="ตัวแทนวันที่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3E2F05-54C0-465E-8315-71B2A3EEF714}" type="datetimeFigureOut">
              <a:rPr lang="th-TH" smtClean="0"/>
              <a:t>25/11/64</a:t>
            </a:fld>
            <a:endParaRPr lang="th-TH"/>
          </a:p>
        </p:txBody>
      </p:sp>
      <p:sp>
        <p:nvSpPr>
          <p:cNvPr id="4" name="ตัวแทนรูปบนสไลด์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h-TH"/>
          </a:p>
        </p:txBody>
      </p:sp>
      <p:sp>
        <p:nvSpPr>
          <p:cNvPr id="5" name="ตัวแทนบันทึกย่อ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7" name="ตัวแทนหมายเลขสไลด์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F91D9D-EBAD-40A9-B080-8294D5DB1A81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885681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F91D9D-EBAD-40A9-B080-8294D5DB1A81}" type="slidenum">
              <a:rPr lang="th-TH" smtClean="0"/>
              <a:t>2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7355580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F91D9D-EBAD-40A9-B080-8294D5DB1A81}" type="slidenum">
              <a:rPr lang="th-TH" smtClean="0"/>
              <a:t>33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8057551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F91D9D-EBAD-40A9-B080-8294D5DB1A81}" type="slidenum">
              <a:rPr lang="th-TH" smtClean="0"/>
              <a:t>37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6105319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F91D9D-EBAD-40A9-B080-8294D5DB1A81}" type="slidenum">
              <a:rPr lang="th-TH" smtClean="0"/>
              <a:t>41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0260707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7.svg"/><Relationship Id="rId7" Type="http://schemas.openxmlformats.org/officeDocument/2006/relationships/image" Target="../media/image3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jpeg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7" Type="http://schemas.openxmlformats.org/officeDocument/2006/relationships/image" Target="../media/image3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7" Type="http://schemas.openxmlformats.org/officeDocument/2006/relationships/image" Target="../media/image35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jpe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3" Type="http://schemas.openxmlformats.org/officeDocument/2006/relationships/image" Target="../media/image19.svg"/><Relationship Id="rId7" Type="http://schemas.openxmlformats.org/officeDocument/2006/relationships/image" Target="../media/image4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jpeg"/><Relationship Id="rId5" Type="http://schemas.openxmlformats.org/officeDocument/2006/relationships/image" Target="../media/image39.jpeg"/><Relationship Id="rId4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microsoft.com/office/2007/relationships/hdphoto" Target="../media/hdphoto9.wdp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1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42.svg"/><Relationship Id="rId4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hdphoto" Target="../media/hdphoto10.wdp"/><Relationship Id="rId3" Type="http://schemas.openxmlformats.org/officeDocument/2006/relationships/image" Target="../media/image42.svg"/><Relationship Id="rId7" Type="http://schemas.openxmlformats.org/officeDocument/2006/relationships/image" Target="../media/image55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42.svg"/><Relationship Id="rId7" Type="http://schemas.openxmlformats.org/officeDocument/2006/relationships/image" Target="../media/image59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Relationship Id="rId9" Type="http://schemas.microsoft.com/office/2007/relationships/hdphoto" Target="../media/hdphoto10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microsoft.com/office/2007/relationships/hdphoto" Target="../media/hdphoto10.wdp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42.svg"/><Relationship Id="rId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7" Type="http://schemas.microsoft.com/office/2007/relationships/hdphoto" Target="../media/hdphoto9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42.svg"/><Relationship Id="rId7" Type="http://schemas.openxmlformats.org/officeDocument/2006/relationships/image" Target="../media/image70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jpeg"/><Relationship Id="rId5" Type="http://schemas.openxmlformats.org/officeDocument/2006/relationships/image" Target="../media/image68.png"/><Relationship Id="rId4" Type="http://schemas.openxmlformats.org/officeDocument/2006/relationships/image" Target="../media/image67.jpeg"/><Relationship Id="rId9" Type="http://schemas.microsoft.com/office/2007/relationships/hdphoto" Target="../media/hdphoto11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7" Type="http://schemas.openxmlformats.org/officeDocument/2006/relationships/image" Target="../media/image50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27.xml.rels><?xml version="1.0" encoding="UTF-8" standalone="yes"?>
<Relationships xmlns="http://schemas.openxmlformats.org/package/2006/relationships"><Relationship Id="rId8" Type="http://schemas.microsoft.com/office/2007/relationships/hdphoto" Target="../media/hdphoto10.wdp"/><Relationship Id="rId3" Type="http://schemas.openxmlformats.org/officeDocument/2006/relationships/image" Target="../media/image42.svg"/><Relationship Id="rId7" Type="http://schemas.openxmlformats.org/officeDocument/2006/relationships/image" Target="../media/image55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28.xml.rels><?xml version="1.0" encoding="UTF-8" standalone="yes"?>
<Relationships xmlns="http://schemas.openxmlformats.org/package/2006/relationships"><Relationship Id="rId8" Type="http://schemas.microsoft.com/office/2007/relationships/hdphoto" Target="../media/hdphoto10.wdp"/><Relationship Id="rId3" Type="http://schemas.openxmlformats.org/officeDocument/2006/relationships/image" Target="../media/image42.svg"/><Relationship Id="rId7" Type="http://schemas.openxmlformats.org/officeDocument/2006/relationships/image" Target="../media/image55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42.svg"/><Relationship Id="rId7" Type="http://schemas.openxmlformats.org/officeDocument/2006/relationships/image" Target="../media/image86.jpe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7" Type="http://schemas.openxmlformats.org/officeDocument/2006/relationships/image" Target="../media/image63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9.png"/><Relationship Id="rId5" Type="http://schemas.openxmlformats.org/officeDocument/2006/relationships/image" Target="../media/image88.jpeg"/><Relationship Id="rId4" Type="http://schemas.openxmlformats.org/officeDocument/2006/relationships/image" Target="../media/image8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jpeg"/><Relationship Id="rId3" Type="http://schemas.openxmlformats.org/officeDocument/2006/relationships/image" Target="../media/image90.png"/><Relationship Id="rId7" Type="http://schemas.openxmlformats.org/officeDocument/2006/relationships/image" Target="../media/image93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10" Type="http://schemas.microsoft.com/office/2007/relationships/hdphoto" Target="../media/hdphoto13.wdp"/><Relationship Id="rId4" Type="http://schemas.microsoft.com/office/2007/relationships/hdphoto" Target="../media/hdphoto12.wdp"/><Relationship Id="rId9" Type="http://schemas.openxmlformats.org/officeDocument/2006/relationships/image" Target="../media/image95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41.png"/><Relationship Id="rId7" Type="http://schemas.openxmlformats.org/officeDocument/2006/relationships/image" Target="../media/image9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7.png"/><Relationship Id="rId5" Type="http://schemas.openxmlformats.org/officeDocument/2006/relationships/image" Target="../media/image96.jpeg"/><Relationship Id="rId4" Type="http://schemas.openxmlformats.org/officeDocument/2006/relationships/image" Target="../media/image42.svg"/><Relationship Id="rId9" Type="http://schemas.microsoft.com/office/2007/relationships/hdphoto" Target="../media/hdphoto13.wdp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42.svg"/><Relationship Id="rId7" Type="http://schemas.openxmlformats.org/officeDocument/2006/relationships/image" Target="../media/image102.jpe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1.jpeg"/><Relationship Id="rId5" Type="http://schemas.openxmlformats.org/officeDocument/2006/relationships/image" Target="../media/image100.jpeg"/><Relationship Id="rId4" Type="http://schemas.openxmlformats.org/officeDocument/2006/relationships/image" Target="../media/image99.jpeg"/><Relationship Id="rId9" Type="http://schemas.microsoft.com/office/2007/relationships/hdphoto" Target="../media/hdphoto13.wdp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2.svg"/><Relationship Id="rId7" Type="http://schemas.openxmlformats.org/officeDocument/2006/relationships/image" Target="../media/image106.gif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Relationship Id="rId9" Type="http://schemas.openxmlformats.org/officeDocument/2006/relationships/image" Target="../media/image107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7" Type="http://schemas.microsoft.com/office/2007/relationships/hdphoto" Target="../media/hdphoto10.wdp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109.png"/><Relationship Id="rId4" Type="http://schemas.openxmlformats.org/officeDocument/2006/relationships/image" Target="../media/image108.jpe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3" Type="http://schemas.openxmlformats.org/officeDocument/2006/relationships/image" Target="../media/image41.png"/><Relationship Id="rId7" Type="http://schemas.openxmlformats.org/officeDocument/2006/relationships/image" Target="../media/image1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1.png"/><Relationship Id="rId11" Type="http://schemas.microsoft.com/office/2007/relationships/hdphoto" Target="../media/hdphoto10.wdp"/><Relationship Id="rId5" Type="http://schemas.openxmlformats.org/officeDocument/2006/relationships/image" Target="../media/image110.png"/><Relationship Id="rId10" Type="http://schemas.openxmlformats.org/officeDocument/2006/relationships/image" Target="../media/image55.png"/><Relationship Id="rId4" Type="http://schemas.openxmlformats.org/officeDocument/2006/relationships/image" Target="../media/image42.svg"/><Relationship Id="rId9" Type="http://schemas.openxmlformats.org/officeDocument/2006/relationships/image" Target="../media/image114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7" Type="http://schemas.openxmlformats.org/officeDocument/2006/relationships/image" Target="../media/image63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7.jpeg"/><Relationship Id="rId5" Type="http://schemas.openxmlformats.org/officeDocument/2006/relationships/image" Target="../media/image116.jpeg"/><Relationship Id="rId4" Type="http://schemas.openxmlformats.org/officeDocument/2006/relationships/image" Target="../media/image115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7" Type="http://schemas.openxmlformats.org/officeDocument/2006/relationships/image" Target="../media/image63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0.png"/><Relationship Id="rId5" Type="http://schemas.openxmlformats.org/officeDocument/2006/relationships/image" Target="../media/image119.jpeg"/><Relationship Id="rId4" Type="http://schemas.openxmlformats.org/officeDocument/2006/relationships/image" Target="../media/image118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microsoft.com/office/2007/relationships/hdphoto" Target="../media/hdphoto2.wdp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13" Type="http://schemas.openxmlformats.org/officeDocument/2006/relationships/image" Target="../media/image132.png"/><Relationship Id="rId18" Type="http://schemas.openxmlformats.org/officeDocument/2006/relationships/image" Target="../media/image136.svg"/><Relationship Id="rId3" Type="http://schemas.openxmlformats.org/officeDocument/2006/relationships/image" Target="../media/image122.png"/><Relationship Id="rId7" Type="http://schemas.openxmlformats.org/officeDocument/2006/relationships/image" Target="../media/image126.png"/><Relationship Id="rId12" Type="http://schemas.openxmlformats.org/officeDocument/2006/relationships/image" Target="../media/image131.png"/><Relationship Id="rId17" Type="http://schemas.openxmlformats.org/officeDocument/2006/relationships/image" Target="../media/image135.png"/><Relationship Id="rId2" Type="http://schemas.openxmlformats.org/officeDocument/2006/relationships/notesSlide" Target="../notesSlides/notesSlide4.xml"/><Relationship Id="rId16" Type="http://schemas.microsoft.com/office/2007/relationships/hdphoto" Target="../media/hdphoto14.wdp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5.png"/><Relationship Id="rId11" Type="http://schemas.openxmlformats.org/officeDocument/2006/relationships/image" Target="../media/image130.png"/><Relationship Id="rId5" Type="http://schemas.openxmlformats.org/officeDocument/2006/relationships/image" Target="../media/image124.png"/><Relationship Id="rId15" Type="http://schemas.openxmlformats.org/officeDocument/2006/relationships/image" Target="../media/image134.png"/><Relationship Id="rId10" Type="http://schemas.openxmlformats.org/officeDocument/2006/relationships/image" Target="../media/image129.png"/><Relationship Id="rId4" Type="http://schemas.openxmlformats.org/officeDocument/2006/relationships/image" Target="../media/image123.png"/><Relationship Id="rId9" Type="http://schemas.openxmlformats.org/officeDocument/2006/relationships/image" Target="../media/image128.png"/><Relationship Id="rId14" Type="http://schemas.openxmlformats.org/officeDocument/2006/relationships/image" Target="../media/image133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13" Type="http://schemas.microsoft.com/office/2007/relationships/hdphoto" Target="../media/hdphoto17.wdp"/><Relationship Id="rId3" Type="http://schemas.openxmlformats.org/officeDocument/2006/relationships/image" Target="../media/image138.svg"/><Relationship Id="rId7" Type="http://schemas.openxmlformats.org/officeDocument/2006/relationships/image" Target="../media/image141.png"/><Relationship Id="rId12" Type="http://schemas.openxmlformats.org/officeDocument/2006/relationships/image" Target="../media/image145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0.png"/><Relationship Id="rId11" Type="http://schemas.openxmlformats.org/officeDocument/2006/relationships/image" Target="../media/image144.png"/><Relationship Id="rId5" Type="http://schemas.microsoft.com/office/2007/relationships/hdphoto" Target="../media/hdphoto15.wdp"/><Relationship Id="rId10" Type="http://schemas.microsoft.com/office/2007/relationships/hdphoto" Target="../media/hdphoto16.wdp"/><Relationship Id="rId4" Type="http://schemas.openxmlformats.org/officeDocument/2006/relationships/image" Target="../media/image139.png"/><Relationship Id="rId9" Type="http://schemas.openxmlformats.org/officeDocument/2006/relationships/image" Target="../media/image143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microsoft.com/office/2007/relationships/hdphoto" Target="../media/hdphoto3.wdp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7.svg"/><Relationship Id="rId7" Type="http://schemas.microsoft.com/office/2007/relationships/hdphoto" Target="../media/hdphoto4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svg"/><Relationship Id="rId10" Type="http://schemas.openxmlformats.org/officeDocument/2006/relationships/image" Target="../media/image22.jpeg"/><Relationship Id="rId4" Type="http://schemas.openxmlformats.org/officeDocument/2006/relationships/image" Target="../media/image18.png"/><Relationship Id="rId9" Type="http://schemas.microsoft.com/office/2007/relationships/hdphoto" Target="../media/hdphoto5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9.svg"/><Relationship Id="rId7" Type="http://schemas.microsoft.com/office/2007/relationships/hdphoto" Target="../media/hdphoto6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Relationship Id="rId9" Type="http://schemas.microsoft.com/office/2007/relationships/hdphoto" Target="../media/hdphoto7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microsoft.com/office/2007/relationships/hdphoto" Target="../media/hdphoto8.wdp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9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รูปภาพ 7">
            <a:extLst>
              <a:ext uri="{FF2B5EF4-FFF2-40B4-BE49-F238E27FC236}">
                <a16:creationId xmlns:a16="http://schemas.microsoft.com/office/drawing/2014/main" id="{DFDA6159-C853-4B24-9FE3-6EE47FBEBA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09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9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2">
            <a:extLst>
              <a:ext uri="{FF2B5EF4-FFF2-40B4-BE49-F238E27FC236}">
                <a16:creationId xmlns:a16="http://schemas.microsoft.com/office/drawing/2014/main" id="{ADE097FA-8ACE-4201-8828-A9FBBD57EF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51123"/>
          <a:stretch>
            <a:fillRect/>
          </a:stretch>
        </p:blipFill>
        <p:spPr>
          <a:xfrm rot="-5848472">
            <a:off x="5880118" y="509313"/>
            <a:ext cx="16697200" cy="10064087"/>
          </a:xfrm>
          <a:prstGeom prst="rect">
            <a:avLst/>
          </a:prstGeom>
        </p:spPr>
      </p:pic>
      <p:pic>
        <p:nvPicPr>
          <p:cNvPr id="16" name="Picture 10">
            <a:extLst>
              <a:ext uri="{FF2B5EF4-FFF2-40B4-BE49-F238E27FC236}">
                <a16:creationId xmlns:a16="http://schemas.microsoft.com/office/drawing/2014/main" id="{4D71B39D-DD6A-475B-8E72-894812BCCB1D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6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9024276" y="1638300"/>
            <a:ext cx="4114800" cy="41148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16411601" y="9056016"/>
            <a:ext cx="847699" cy="186128"/>
            <a:chOff x="0" y="0"/>
            <a:chExt cx="1130265" cy="248171"/>
          </a:xfrm>
        </p:grpSpPr>
        <p:sp>
          <p:nvSpPr>
            <p:cNvPr id="10" name="AutoShape 10"/>
            <p:cNvSpPr/>
            <p:nvPr/>
          </p:nvSpPr>
          <p:spPr>
            <a:xfrm>
              <a:off x="0" y="111385"/>
              <a:ext cx="1046834" cy="12700"/>
            </a:xfrm>
            <a:prstGeom prst="rect">
              <a:avLst/>
            </a:prstGeom>
            <a:solidFill>
              <a:srgbClr val="545454"/>
            </a:solidFill>
          </p:spPr>
        </p:sp>
        <p:grpSp>
          <p:nvGrpSpPr>
            <p:cNvPr id="11" name="Group 11"/>
            <p:cNvGrpSpPr/>
            <p:nvPr/>
          </p:nvGrpSpPr>
          <p:grpSpPr>
            <a:xfrm rot="-5400000">
              <a:off x="922749" y="40654"/>
              <a:ext cx="248171" cy="166862"/>
              <a:chOff x="0" y="0"/>
              <a:chExt cx="1930400" cy="129794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1930400" cy="1297940"/>
              </a:xfrm>
              <a:custGeom>
                <a:avLst/>
                <a:gdLst/>
                <a:ahLst/>
                <a:cxnLst/>
                <a:rect l="l" t="t" r="r" b="b"/>
                <a:pathLst>
                  <a:path w="1930400" h="1297940">
                    <a:moveTo>
                      <a:pt x="0" y="0"/>
                    </a:moveTo>
                    <a:lnTo>
                      <a:pt x="965200" y="1297940"/>
                    </a:lnTo>
                    <a:lnTo>
                      <a:pt x="1930400" y="0"/>
                    </a:lnTo>
                    <a:close/>
                  </a:path>
                </a:pathLst>
              </a:custGeom>
              <a:solidFill>
                <a:srgbClr val="545454"/>
              </a:solidFill>
            </p:spPr>
          </p:sp>
        </p:grpSp>
      </p:grpSp>
      <p:sp>
        <p:nvSpPr>
          <p:cNvPr id="13" name="TextBox 13"/>
          <p:cNvSpPr txBox="1"/>
          <p:nvPr/>
        </p:nvSpPr>
        <p:spPr>
          <a:xfrm>
            <a:off x="914400" y="0"/>
            <a:ext cx="9278637" cy="19659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839"/>
              </a:lnSpc>
              <a:spcBef>
                <a:spcPct val="0"/>
              </a:spcBef>
            </a:pPr>
            <a:endParaRPr lang="en-US" sz="5600" u="none" dirty="0">
              <a:solidFill>
                <a:srgbClr val="DFCC9D"/>
              </a:solidFill>
              <a:latin typeface="Hatton"/>
            </a:endParaRPr>
          </a:p>
          <a:p>
            <a:pPr marL="0" lvl="0" indent="0" algn="l">
              <a:lnSpc>
                <a:spcPts val="7839"/>
              </a:lnSpc>
              <a:spcBef>
                <a:spcPct val="0"/>
              </a:spcBef>
            </a:pPr>
            <a:r>
              <a:rPr lang="en-US" sz="5600" u="none" dirty="0">
                <a:solidFill>
                  <a:srgbClr val="DFCC9D"/>
                </a:solidFill>
                <a:latin typeface="Hatton"/>
              </a:rPr>
              <a:t>Slip - Trip hazard label</a:t>
            </a:r>
          </a:p>
        </p:txBody>
      </p:sp>
      <p:sp>
        <p:nvSpPr>
          <p:cNvPr id="23" name="TextBox 23"/>
          <p:cNvSpPr txBox="1"/>
          <p:nvPr/>
        </p:nvSpPr>
        <p:spPr>
          <a:xfrm rot="-5400000">
            <a:off x="-1076245" y="5330134"/>
            <a:ext cx="2882608" cy="278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2400"/>
              </a:lnSpc>
              <a:spcBef>
                <a:spcPct val="0"/>
              </a:spcBef>
            </a:pPr>
            <a:r>
              <a:rPr lang="en-US" sz="1200" u="none">
                <a:solidFill>
                  <a:srgbClr val="545454"/>
                </a:solidFill>
                <a:latin typeface="Open Sauce Light Bold"/>
              </a:rPr>
              <a:t>2020 Marketing Agenda</a:t>
            </a:r>
          </a:p>
        </p:txBody>
      </p:sp>
      <p:sp>
        <p:nvSpPr>
          <p:cNvPr id="24" name="TextBox 24"/>
          <p:cNvSpPr txBox="1"/>
          <p:nvPr/>
        </p:nvSpPr>
        <p:spPr>
          <a:xfrm rot="5400000">
            <a:off x="16400876" y="5330134"/>
            <a:ext cx="2882608" cy="278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2400"/>
              </a:lnSpc>
              <a:spcBef>
                <a:spcPct val="0"/>
              </a:spcBef>
            </a:pPr>
            <a:r>
              <a:rPr lang="en-US" sz="1200">
                <a:solidFill>
                  <a:srgbClr val="545454"/>
                </a:solidFill>
                <a:latin typeface="Open Sauce Light Bold"/>
              </a:rPr>
              <a:t>H</a:t>
            </a:r>
            <a:r>
              <a:rPr lang="en-US" sz="1200" u="none">
                <a:solidFill>
                  <a:srgbClr val="545454"/>
                </a:solidFill>
                <a:latin typeface="Open Sauce Light Bold"/>
              </a:rPr>
              <a:t>alerdon Real Estate</a:t>
            </a:r>
          </a:p>
        </p:txBody>
      </p:sp>
      <p:pic>
        <p:nvPicPr>
          <p:cNvPr id="15" name="Picture 10">
            <a:extLst>
              <a:ext uri="{FF2B5EF4-FFF2-40B4-BE49-F238E27FC236}">
                <a16:creationId xmlns:a16="http://schemas.microsoft.com/office/drawing/2014/main" id="{01BAFD12-3F3E-49F5-A766-C528885D139E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6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239381" y="2979346"/>
            <a:ext cx="4114800" cy="4114800"/>
          </a:xfrm>
          <a:prstGeom prst="rect">
            <a:avLst/>
          </a:prstGeom>
        </p:spPr>
      </p:pic>
      <p:pic>
        <p:nvPicPr>
          <p:cNvPr id="14" name="Picture 10">
            <a:extLst>
              <a:ext uri="{FF2B5EF4-FFF2-40B4-BE49-F238E27FC236}">
                <a16:creationId xmlns:a16="http://schemas.microsoft.com/office/drawing/2014/main" id="{AD6FE6A6-004C-4F5D-AC83-09098E01D700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6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5492375" y="5600700"/>
            <a:ext cx="4114800" cy="4114800"/>
          </a:xfrm>
          <a:prstGeom prst="rect">
            <a:avLst/>
          </a:prstGeom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C0896C43-181D-46A1-BB42-7E02B84628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6537851"/>
            <a:ext cx="2810575" cy="2034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DD544FF9-FFBF-4FF6-9622-F33B5CBDA8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0908" y="1965923"/>
            <a:ext cx="2986007" cy="3054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0" name="Picture 12">
            <a:extLst>
              <a:ext uri="{FF2B5EF4-FFF2-40B4-BE49-F238E27FC236}">
                <a16:creationId xmlns:a16="http://schemas.microsoft.com/office/drawing/2014/main" id="{4940FC29-F1CE-476D-8922-8A18EB7E89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9317" y="3390900"/>
            <a:ext cx="2836182" cy="281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97986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9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0">
            <a:extLst>
              <a:ext uri="{FF2B5EF4-FFF2-40B4-BE49-F238E27FC236}">
                <a16:creationId xmlns:a16="http://schemas.microsoft.com/office/drawing/2014/main" id="{4D71B39D-DD6A-475B-8E72-894812BCCB1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6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7086600" y="5482012"/>
            <a:ext cx="4114800" cy="41148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16411601" y="9056016"/>
            <a:ext cx="847699" cy="186128"/>
            <a:chOff x="0" y="0"/>
            <a:chExt cx="1130265" cy="248171"/>
          </a:xfrm>
        </p:grpSpPr>
        <p:sp>
          <p:nvSpPr>
            <p:cNvPr id="10" name="AutoShape 10"/>
            <p:cNvSpPr/>
            <p:nvPr/>
          </p:nvSpPr>
          <p:spPr>
            <a:xfrm>
              <a:off x="0" y="111385"/>
              <a:ext cx="1046834" cy="12700"/>
            </a:xfrm>
            <a:prstGeom prst="rect">
              <a:avLst/>
            </a:prstGeom>
            <a:solidFill>
              <a:srgbClr val="545454"/>
            </a:solidFill>
          </p:spPr>
        </p:sp>
        <p:grpSp>
          <p:nvGrpSpPr>
            <p:cNvPr id="11" name="Group 11"/>
            <p:cNvGrpSpPr/>
            <p:nvPr/>
          </p:nvGrpSpPr>
          <p:grpSpPr>
            <a:xfrm rot="-5400000">
              <a:off x="922749" y="40654"/>
              <a:ext cx="248171" cy="166862"/>
              <a:chOff x="0" y="0"/>
              <a:chExt cx="1930400" cy="129794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1930400" cy="1297940"/>
              </a:xfrm>
              <a:custGeom>
                <a:avLst/>
                <a:gdLst/>
                <a:ahLst/>
                <a:cxnLst/>
                <a:rect l="l" t="t" r="r" b="b"/>
                <a:pathLst>
                  <a:path w="1930400" h="1297940">
                    <a:moveTo>
                      <a:pt x="0" y="0"/>
                    </a:moveTo>
                    <a:lnTo>
                      <a:pt x="965200" y="1297940"/>
                    </a:lnTo>
                    <a:lnTo>
                      <a:pt x="1930400" y="0"/>
                    </a:lnTo>
                    <a:close/>
                  </a:path>
                </a:pathLst>
              </a:custGeom>
              <a:solidFill>
                <a:srgbClr val="545454"/>
              </a:solidFill>
            </p:spPr>
          </p:sp>
        </p:grpSp>
      </p:grpSp>
      <p:sp>
        <p:nvSpPr>
          <p:cNvPr id="13" name="TextBox 13"/>
          <p:cNvSpPr txBox="1"/>
          <p:nvPr/>
        </p:nvSpPr>
        <p:spPr>
          <a:xfrm>
            <a:off x="1066800" y="638174"/>
            <a:ext cx="9278637" cy="19659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839"/>
              </a:lnSpc>
              <a:spcBef>
                <a:spcPct val="0"/>
              </a:spcBef>
            </a:pPr>
            <a:r>
              <a:rPr lang="en-US" sz="5600" u="none" dirty="0">
                <a:solidFill>
                  <a:srgbClr val="DFCC9D"/>
                </a:solidFill>
                <a:latin typeface="Hatton"/>
              </a:rPr>
              <a:t>Hot surface and Safely gloves required​</a:t>
            </a:r>
          </a:p>
        </p:txBody>
      </p:sp>
      <p:sp>
        <p:nvSpPr>
          <p:cNvPr id="23" name="TextBox 23"/>
          <p:cNvSpPr txBox="1"/>
          <p:nvPr/>
        </p:nvSpPr>
        <p:spPr>
          <a:xfrm rot="-5400000">
            <a:off x="-1076245" y="5330134"/>
            <a:ext cx="2882608" cy="278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2400"/>
              </a:lnSpc>
              <a:spcBef>
                <a:spcPct val="0"/>
              </a:spcBef>
            </a:pPr>
            <a:r>
              <a:rPr lang="en-US" sz="1200" u="none">
                <a:solidFill>
                  <a:srgbClr val="545454"/>
                </a:solidFill>
                <a:latin typeface="Open Sauce Light Bold"/>
              </a:rPr>
              <a:t>2020 Marketing Agenda</a:t>
            </a:r>
          </a:p>
        </p:txBody>
      </p:sp>
      <p:sp>
        <p:nvSpPr>
          <p:cNvPr id="24" name="TextBox 24"/>
          <p:cNvSpPr txBox="1"/>
          <p:nvPr/>
        </p:nvSpPr>
        <p:spPr>
          <a:xfrm rot="5400000">
            <a:off x="16400876" y="5330134"/>
            <a:ext cx="2882608" cy="278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2400"/>
              </a:lnSpc>
              <a:spcBef>
                <a:spcPct val="0"/>
              </a:spcBef>
            </a:pPr>
            <a:r>
              <a:rPr lang="en-US" sz="1200">
                <a:solidFill>
                  <a:srgbClr val="545454"/>
                </a:solidFill>
                <a:latin typeface="Open Sauce Light Bold"/>
              </a:rPr>
              <a:t>H</a:t>
            </a:r>
            <a:r>
              <a:rPr lang="en-US" sz="1200" u="none">
                <a:solidFill>
                  <a:srgbClr val="545454"/>
                </a:solidFill>
                <a:latin typeface="Open Sauce Light Bold"/>
              </a:rPr>
              <a:t>alerdon Real Estate</a:t>
            </a:r>
          </a:p>
        </p:txBody>
      </p:sp>
      <p:pic>
        <p:nvPicPr>
          <p:cNvPr id="42" name="Picture 2">
            <a:extLst>
              <a:ext uri="{FF2B5EF4-FFF2-40B4-BE49-F238E27FC236}">
                <a16:creationId xmlns:a16="http://schemas.microsoft.com/office/drawing/2014/main" id="{ADE097FA-8ACE-4201-8828-A9FBBD57EF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51123"/>
          <a:stretch>
            <a:fillRect/>
          </a:stretch>
        </p:blipFill>
        <p:spPr>
          <a:xfrm rot="-5848472">
            <a:off x="5880118" y="509313"/>
            <a:ext cx="16697200" cy="10064087"/>
          </a:xfrm>
          <a:prstGeom prst="rect">
            <a:avLst/>
          </a:prstGeom>
        </p:spPr>
      </p:pic>
      <p:pic>
        <p:nvPicPr>
          <p:cNvPr id="15" name="Picture 10">
            <a:extLst>
              <a:ext uri="{FF2B5EF4-FFF2-40B4-BE49-F238E27FC236}">
                <a16:creationId xmlns:a16="http://schemas.microsoft.com/office/drawing/2014/main" id="{01BAFD12-3F3E-49F5-A766-C528885D139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6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925192" y="3086100"/>
            <a:ext cx="4114800" cy="4114800"/>
          </a:xfrm>
          <a:prstGeom prst="rect">
            <a:avLst/>
          </a:prstGeom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E143876E-36C5-4EA2-9AB5-F70582B686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7111" y="6509544"/>
            <a:ext cx="2833777" cy="2059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6EF2C2EA-8E7F-4296-B1DC-DE020291E0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1820" y="3619500"/>
            <a:ext cx="2619115" cy="259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60350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9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0">
            <a:extLst>
              <a:ext uri="{FF2B5EF4-FFF2-40B4-BE49-F238E27FC236}">
                <a16:creationId xmlns:a16="http://schemas.microsoft.com/office/drawing/2014/main" id="{4D71B39D-DD6A-475B-8E72-894812BCCB1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6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7086600" y="5482012"/>
            <a:ext cx="4114800" cy="41148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16411601" y="9056016"/>
            <a:ext cx="847699" cy="186128"/>
            <a:chOff x="0" y="0"/>
            <a:chExt cx="1130265" cy="248171"/>
          </a:xfrm>
        </p:grpSpPr>
        <p:sp>
          <p:nvSpPr>
            <p:cNvPr id="10" name="AutoShape 10"/>
            <p:cNvSpPr/>
            <p:nvPr/>
          </p:nvSpPr>
          <p:spPr>
            <a:xfrm>
              <a:off x="0" y="111385"/>
              <a:ext cx="1046834" cy="12700"/>
            </a:xfrm>
            <a:prstGeom prst="rect">
              <a:avLst/>
            </a:prstGeom>
            <a:solidFill>
              <a:srgbClr val="545454"/>
            </a:solidFill>
          </p:spPr>
        </p:sp>
        <p:grpSp>
          <p:nvGrpSpPr>
            <p:cNvPr id="11" name="Group 11"/>
            <p:cNvGrpSpPr/>
            <p:nvPr/>
          </p:nvGrpSpPr>
          <p:grpSpPr>
            <a:xfrm rot="-5400000">
              <a:off x="922749" y="40654"/>
              <a:ext cx="248171" cy="166862"/>
              <a:chOff x="0" y="0"/>
              <a:chExt cx="1930400" cy="129794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1930400" cy="1297940"/>
              </a:xfrm>
              <a:custGeom>
                <a:avLst/>
                <a:gdLst/>
                <a:ahLst/>
                <a:cxnLst/>
                <a:rect l="l" t="t" r="r" b="b"/>
                <a:pathLst>
                  <a:path w="1930400" h="1297940">
                    <a:moveTo>
                      <a:pt x="0" y="0"/>
                    </a:moveTo>
                    <a:lnTo>
                      <a:pt x="965200" y="1297940"/>
                    </a:lnTo>
                    <a:lnTo>
                      <a:pt x="1930400" y="0"/>
                    </a:lnTo>
                    <a:close/>
                  </a:path>
                </a:pathLst>
              </a:custGeom>
              <a:solidFill>
                <a:srgbClr val="545454"/>
              </a:solidFill>
            </p:spPr>
          </p:sp>
        </p:grpSp>
      </p:grpSp>
      <p:sp>
        <p:nvSpPr>
          <p:cNvPr id="13" name="TextBox 13"/>
          <p:cNvSpPr txBox="1"/>
          <p:nvPr/>
        </p:nvSpPr>
        <p:spPr>
          <a:xfrm>
            <a:off x="1282251" y="1095034"/>
            <a:ext cx="9278637" cy="9635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839"/>
              </a:lnSpc>
              <a:spcBef>
                <a:spcPct val="0"/>
              </a:spcBef>
            </a:pPr>
            <a:r>
              <a:rPr lang="en-US" sz="5600" u="none" dirty="0">
                <a:solidFill>
                  <a:srgbClr val="DFCC9D"/>
                </a:solidFill>
                <a:latin typeface="Hatton"/>
              </a:rPr>
              <a:t>Broken glass caution​</a:t>
            </a:r>
          </a:p>
        </p:txBody>
      </p:sp>
      <p:sp>
        <p:nvSpPr>
          <p:cNvPr id="23" name="TextBox 23"/>
          <p:cNvSpPr txBox="1"/>
          <p:nvPr/>
        </p:nvSpPr>
        <p:spPr>
          <a:xfrm rot="-5400000">
            <a:off x="-1076245" y="5330134"/>
            <a:ext cx="2882608" cy="278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2400"/>
              </a:lnSpc>
              <a:spcBef>
                <a:spcPct val="0"/>
              </a:spcBef>
            </a:pPr>
            <a:r>
              <a:rPr lang="en-US" sz="1200" u="none">
                <a:solidFill>
                  <a:srgbClr val="545454"/>
                </a:solidFill>
                <a:latin typeface="Open Sauce Light Bold"/>
              </a:rPr>
              <a:t>2020 Marketing Agenda</a:t>
            </a:r>
          </a:p>
        </p:txBody>
      </p:sp>
      <p:sp>
        <p:nvSpPr>
          <p:cNvPr id="24" name="TextBox 24"/>
          <p:cNvSpPr txBox="1"/>
          <p:nvPr/>
        </p:nvSpPr>
        <p:spPr>
          <a:xfrm rot="5400000">
            <a:off x="16400876" y="5330134"/>
            <a:ext cx="2882608" cy="278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2400"/>
              </a:lnSpc>
              <a:spcBef>
                <a:spcPct val="0"/>
              </a:spcBef>
            </a:pPr>
            <a:r>
              <a:rPr lang="en-US" sz="1200">
                <a:solidFill>
                  <a:srgbClr val="545454"/>
                </a:solidFill>
                <a:latin typeface="Open Sauce Light Bold"/>
              </a:rPr>
              <a:t>H</a:t>
            </a:r>
            <a:r>
              <a:rPr lang="en-US" sz="1200" u="none">
                <a:solidFill>
                  <a:srgbClr val="545454"/>
                </a:solidFill>
                <a:latin typeface="Open Sauce Light Bold"/>
              </a:rPr>
              <a:t>alerdon Real Estate</a:t>
            </a:r>
          </a:p>
        </p:txBody>
      </p:sp>
      <p:pic>
        <p:nvPicPr>
          <p:cNvPr id="42" name="Picture 2">
            <a:extLst>
              <a:ext uri="{FF2B5EF4-FFF2-40B4-BE49-F238E27FC236}">
                <a16:creationId xmlns:a16="http://schemas.microsoft.com/office/drawing/2014/main" id="{ADE097FA-8ACE-4201-8828-A9FBBD57EF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51123"/>
          <a:stretch>
            <a:fillRect/>
          </a:stretch>
        </p:blipFill>
        <p:spPr>
          <a:xfrm rot="-5848472">
            <a:off x="5880118" y="509313"/>
            <a:ext cx="16697200" cy="10064087"/>
          </a:xfrm>
          <a:prstGeom prst="rect">
            <a:avLst/>
          </a:prstGeom>
        </p:spPr>
      </p:pic>
      <p:pic>
        <p:nvPicPr>
          <p:cNvPr id="15" name="Picture 10">
            <a:extLst>
              <a:ext uri="{FF2B5EF4-FFF2-40B4-BE49-F238E27FC236}">
                <a16:creationId xmlns:a16="http://schemas.microsoft.com/office/drawing/2014/main" id="{01BAFD12-3F3E-49F5-A766-C528885D139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6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925192" y="3086100"/>
            <a:ext cx="4114800" cy="4114800"/>
          </a:xfrm>
          <a:prstGeom prst="rect">
            <a:avLst/>
          </a:prstGeom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B3B9C094-0035-496B-8786-E0D6713F1A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8848" y="6794883"/>
            <a:ext cx="3090303" cy="1489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DC44FD79-901E-42B9-9627-D136B94BC0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7533" y="4052082"/>
            <a:ext cx="2670078" cy="1996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89120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9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V="1">
            <a:off x="-3196146" y="-3409748"/>
            <a:ext cx="24593226" cy="9747861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-405797" y="7200900"/>
            <a:ext cx="19099593" cy="11657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8640"/>
              </a:lnSpc>
              <a:spcBef>
                <a:spcPct val="0"/>
              </a:spcBef>
            </a:pPr>
            <a:r>
              <a:rPr lang="en-US" sz="8800" dirty="0">
                <a:solidFill>
                  <a:srgbClr val="DFCC9D"/>
                </a:solidFill>
                <a:latin typeface="Hatton Bold" panose="020B0604020202020204" charset="0"/>
              </a:rPr>
              <a:t>4. Fire Accident</a:t>
            </a:r>
            <a:endParaRPr lang="en-US" sz="8800" u="none" dirty="0">
              <a:solidFill>
                <a:srgbClr val="DFCC9D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12" name="กากบาท 11">
            <a:extLst>
              <a:ext uri="{FF2B5EF4-FFF2-40B4-BE49-F238E27FC236}">
                <a16:creationId xmlns:a16="http://schemas.microsoft.com/office/drawing/2014/main" id="{6D34A81B-8500-4A11-98CC-6F8B831E7E57}"/>
              </a:ext>
            </a:extLst>
          </p:cNvPr>
          <p:cNvSpPr/>
          <p:nvPr/>
        </p:nvSpPr>
        <p:spPr>
          <a:xfrm>
            <a:off x="8773866" y="3238500"/>
            <a:ext cx="979734" cy="1054696"/>
          </a:xfrm>
          <a:prstGeom prst="plus">
            <a:avLst/>
          </a:prstGeom>
          <a:noFill/>
          <a:ln w="381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79B929D3-EF6A-464B-A3A5-549DA14400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1582299"/>
            <a:ext cx="5171338" cy="3240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46BF4159-F538-4736-BA75-D21058404C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763" y="2324100"/>
            <a:ext cx="3616748" cy="3151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05649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9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/>
          <p:cNvGrpSpPr/>
          <p:nvPr/>
        </p:nvGrpSpPr>
        <p:grpSpPr>
          <a:xfrm>
            <a:off x="16411601" y="9056016"/>
            <a:ext cx="847699" cy="186128"/>
            <a:chOff x="0" y="0"/>
            <a:chExt cx="1130265" cy="248171"/>
          </a:xfrm>
        </p:grpSpPr>
        <p:sp>
          <p:nvSpPr>
            <p:cNvPr id="10" name="AutoShape 10"/>
            <p:cNvSpPr/>
            <p:nvPr/>
          </p:nvSpPr>
          <p:spPr>
            <a:xfrm>
              <a:off x="0" y="111385"/>
              <a:ext cx="1046834" cy="12700"/>
            </a:xfrm>
            <a:prstGeom prst="rect">
              <a:avLst/>
            </a:prstGeom>
            <a:solidFill>
              <a:srgbClr val="545454"/>
            </a:solidFill>
          </p:spPr>
        </p:sp>
        <p:grpSp>
          <p:nvGrpSpPr>
            <p:cNvPr id="11" name="Group 11"/>
            <p:cNvGrpSpPr/>
            <p:nvPr/>
          </p:nvGrpSpPr>
          <p:grpSpPr>
            <a:xfrm rot="-5400000">
              <a:off x="922749" y="40654"/>
              <a:ext cx="248171" cy="166862"/>
              <a:chOff x="0" y="0"/>
              <a:chExt cx="1930400" cy="129794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1930400" cy="1297940"/>
              </a:xfrm>
              <a:custGeom>
                <a:avLst/>
                <a:gdLst/>
                <a:ahLst/>
                <a:cxnLst/>
                <a:rect l="l" t="t" r="r" b="b"/>
                <a:pathLst>
                  <a:path w="1930400" h="1297940">
                    <a:moveTo>
                      <a:pt x="0" y="0"/>
                    </a:moveTo>
                    <a:lnTo>
                      <a:pt x="965200" y="1297940"/>
                    </a:lnTo>
                    <a:lnTo>
                      <a:pt x="1930400" y="0"/>
                    </a:lnTo>
                    <a:close/>
                  </a:path>
                </a:pathLst>
              </a:custGeom>
              <a:solidFill>
                <a:srgbClr val="545454"/>
              </a:solidFill>
            </p:spPr>
          </p:sp>
        </p:grpSp>
      </p:grpSp>
      <p:sp>
        <p:nvSpPr>
          <p:cNvPr id="13" name="TextBox 13"/>
          <p:cNvSpPr txBox="1"/>
          <p:nvPr/>
        </p:nvSpPr>
        <p:spPr>
          <a:xfrm>
            <a:off x="914400" y="0"/>
            <a:ext cx="9278637" cy="19659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839"/>
              </a:lnSpc>
              <a:spcBef>
                <a:spcPct val="0"/>
              </a:spcBef>
            </a:pPr>
            <a:endParaRPr lang="en-US" sz="5600" u="none" dirty="0">
              <a:solidFill>
                <a:srgbClr val="DFCC9D"/>
              </a:solidFill>
              <a:latin typeface="Hatton"/>
            </a:endParaRPr>
          </a:p>
          <a:p>
            <a:pPr marL="0" lvl="0" indent="0" algn="l">
              <a:lnSpc>
                <a:spcPts val="7839"/>
              </a:lnSpc>
              <a:spcBef>
                <a:spcPct val="0"/>
              </a:spcBef>
            </a:pPr>
            <a:r>
              <a:rPr lang="en-US" sz="5600" u="none" dirty="0">
                <a:solidFill>
                  <a:srgbClr val="DFCC9D"/>
                </a:solidFill>
                <a:latin typeface="Hatton"/>
              </a:rPr>
              <a:t>Electric hazard</a:t>
            </a:r>
          </a:p>
        </p:txBody>
      </p:sp>
      <p:sp>
        <p:nvSpPr>
          <p:cNvPr id="23" name="TextBox 23"/>
          <p:cNvSpPr txBox="1"/>
          <p:nvPr/>
        </p:nvSpPr>
        <p:spPr>
          <a:xfrm rot="-5400000">
            <a:off x="-1076245" y="5330134"/>
            <a:ext cx="2882608" cy="278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2400"/>
              </a:lnSpc>
              <a:spcBef>
                <a:spcPct val="0"/>
              </a:spcBef>
            </a:pPr>
            <a:r>
              <a:rPr lang="en-US" sz="1200" u="none">
                <a:solidFill>
                  <a:srgbClr val="545454"/>
                </a:solidFill>
                <a:latin typeface="Open Sauce Light Bold"/>
              </a:rPr>
              <a:t>2020 Marketing Agenda</a:t>
            </a:r>
          </a:p>
        </p:txBody>
      </p:sp>
      <p:sp>
        <p:nvSpPr>
          <p:cNvPr id="24" name="TextBox 24"/>
          <p:cNvSpPr txBox="1"/>
          <p:nvPr/>
        </p:nvSpPr>
        <p:spPr>
          <a:xfrm rot="5400000">
            <a:off x="16400876" y="5330134"/>
            <a:ext cx="2882608" cy="278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2400"/>
              </a:lnSpc>
              <a:spcBef>
                <a:spcPct val="0"/>
              </a:spcBef>
            </a:pPr>
            <a:r>
              <a:rPr lang="en-US" sz="1200">
                <a:solidFill>
                  <a:srgbClr val="545454"/>
                </a:solidFill>
                <a:latin typeface="Open Sauce Light Bold"/>
              </a:rPr>
              <a:t>H</a:t>
            </a:r>
            <a:r>
              <a:rPr lang="en-US" sz="1200" u="none">
                <a:solidFill>
                  <a:srgbClr val="545454"/>
                </a:solidFill>
                <a:latin typeface="Open Sauce Light Bold"/>
              </a:rPr>
              <a:t>alerdon Real Estate</a:t>
            </a:r>
          </a:p>
        </p:txBody>
      </p:sp>
      <p:pic>
        <p:nvPicPr>
          <p:cNvPr id="15" name="Picture 10">
            <a:extLst>
              <a:ext uri="{FF2B5EF4-FFF2-40B4-BE49-F238E27FC236}">
                <a16:creationId xmlns:a16="http://schemas.microsoft.com/office/drawing/2014/main" id="{01BAFD12-3F3E-49F5-A766-C528885D139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6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360534" y="2442101"/>
            <a:ext cx="4114800" cy="4114800"/>
          </a:xfrm>
          <a:prstGeom prst="rect">
            <a:avLst/>
          </a:prstGeom>
        </p:spPr>
      </p:pic>
      <p:pic>
        <p:nvPicPr>
          <p:cNvPr id="11266" name="Picture 2">
            <a:extLst>
              <a:ext uri="{FF2B5EF4-FFF2-40B4-BE49-F238E27FC236}">
                <a16:creationId xmlns:a16="http://schemas.microsoft.com/office/drawing/2014/main" id="{F396058B-4C72-4898-A441-3B9B27B7E4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9317" y="2981421"/>
            <a:ext cx="3050897" cy="3036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กล่องข้อความ 17">
            <a:extLst>
              <a:ext uri="{FF2B5EF4-FFF2-40B4-BE49-F238E27FC236}">
                <a16:creationId xmlns:a16="http://schemas.microsoft.com/office/drawing/2014/main" id="{82D9CB52-0106-46B8-A980-C71116941827}"/>
              </a:ext>
            </a:extLst>
          </p:cNvPr>
          <p:cNvSpPr txBox="1"/>
          <p:nvPr/>
        </p:nvSpPr>
        <p:spPr>
          <a:xfrm>
            <a:off x="10771484" y="1965923"/>
            <a:ext cx="4974632" cy="10579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>
              <a:lnSpc>
                <a:spcPts val="7839"/>
              </a:lnSpc>
              <a:spcBef>
                <a:spcPct val="0"/>
              </a:spcBef>
            </a:pPr>
            <a:r>
              <a:rPr lang="en-US" sz="5600" u="none" dirty="0">
                <a:solidFill>
                  <a:srgbClr val="DFCC9D"/>
                </a:solidFill>
                <a:latin typeface="Hatton"/>
              </a:rPr>
              <a:t>Fire hazard</a:t>
            </a:r>
          </a:p>
        </p:txBody>
      </p:sp>
      <p:pic>
        <p:nvPicPr>
          <p:cNvPr id="19" name="Picture 10">
            <a:extLst>
              <a:ext uri="{FF2B5EF4-FFF2-40B4-BE49-F238E27FC236}">
                <a16:creationId xmlns:a16="http://schemas.microsoft.com/office/drawing/2014/main" id="{BE3BCAB0-FA1A-4A9B-9BC1-DB2164665A3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6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8306640" y="5469199"/>
            <a:ext cx="4114800" cy="4114800"/>
          </a:xfrm>
          <a:prstGeom prst="rect">
            <a:avLst/>
          </a:prstGeom>
        </p:spPr>
      </p:pic>
      <p:pic>
        <p:nvPicPr>
          <p:cNvPr id="20" name="Picture 10">
            <a:extLst>
              <a:ext uri="{FF2B5EF4-FFF2-40B4-BE49-F238E27FC236}">
                <a16:creationId xmlns:a16="http://schemas.microsoft.com/office/drawing/2014/main" id="{34485EDE-163D-45B8-BAF7-B5E00229190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6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3258800" y="3411799"/>
            <a:ext cx="4114800" cy="4114800"/>
          </a:xfrm>
          <a:prstGeom prst="rect">
            <a:avLst/>
          </a:prstGeom>
        </p:spPr>
      </p:pic>
      <p:pic>
        <p:nvPicPr>
          <p:cNvPr id="11270" name="Picture 6">
            <a:extLst>
              <a:ext uri="{FF2B5EF4-FFF2-40B4-BE49-F238E27FC236}">
                <a16:creationId xmlns:a16="http://schemas.microsoft.com/office/drawing/2014/main" id="{4D14C26D-AA90-4CDC-980C-234717E768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9200" y="6640086"/>
            <a:ext cx="3115099" cy="1365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2" name="Picture 8">
            <a:extLst>
              <a:ext uri="{FF2B5EF4-FFF2-40B4-BE49-F238E27FC236}">
                <a16:creationId xmlns:a16="http://schemas.microsoft.com/office/drawing/2014/main" id="{900C291D-CEB7-4559-9A6A-384F2FDBB4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09120" y="3969051"/>
            <a:ext cx="1414160" cy="2941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>
            <a:extLst>
              <a:ext uri="{FF2B5EF4-FFF2-40B4-BE49-F238E27FC236}">
                <a16:creationId xmlns:a16="http://schemas.microsoft.com/office/drawing/2014/main" id="{1DE6B00B-739F-4364-BD27-A3156D52107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 rot="5400000" flipV="1">
            <a:off x="1392474" y="4628479"/>
            <a:ext cx="13287049" cy="2778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0708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4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">
            <a:extLst>
              <a:ext uri="{FF2B5EF4-FFF2-40B4-BE49-F238E27FC236}">
                <a16:creationId xmlns:a16="http://schemas.microsoft.com/office/drawing/2014/main" id="{FE8A309B-CBAE-43AD-98E4-10F8C065DE0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2486712">
            <a:off x="3768829" y="2281471"/>
            <a:ext cx="10228942" cy="6065161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5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2611884">
            <a:off x="3724474" y="2218732"/>
            <a:ext cx="10228942" cy="6065161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3884558" y="2385694"/>
            <a:ext cx="9908773" cy="55156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8640"/>
              </a:lnSpc>
              <a:spcBef>
                <a:spcPct val="0"/>
              </a:spcBef>
            </a:pPr>
            <a:endParaRPr lang="en-US" sz="7200" u="none" dirty="0">
              <a:solidFill>
                <a:srgbClr val="505948"/>
              </a:solidFill>
              <a:latin typeface="Hatton Bold"/>
            </a:endParaRPr>
          </a:p>
          <a:p>
            <a:pPr marL="0" lvl="0" indent="0" algn="ctr">
              <a:lnSpc>
                <a:spcPts val="8640"/>
              </a:lnSpc>
              <a:spcBef>
                <a:spcPct val="0"/>
              </a:spcBef>
            </a:pPr>
            <a:r>
              <a:rPr lang="en-US" sz="7200" u="none" dirty="0">
                <a:solidFill>
                  <a:srgbClr val="505948"/>
                </a:solidFill>
                <a:latin typeface="Hatton Bold"/>
              </a:rPr>
              <a:t> </a:t>
            </a:r>
            <a:r>
              <a:rPr lang="en-US" sz="7200" b="1" u="none" dirty="0">
                <a:solidFill>
                  <a:srgbClr val="505948"/>
                </a:solidFill>
                <a:latin typeface="Hatton Bold"/>
              </a:rPr>
              <a:t>SAFETY</a:t>
            </a:r>
          </a:p>
          <a:p>
            <a:pPr marL="0" lvl="0" indent="0" algn="ctr">
              <a:lnSpc>
                <a:spcPts val="8640"/>
              </a:lnSpc>
              <a:spcBef>
                <a:spcPct val="0"/>
              </a:spcBef>
            </a:pPr>
            <a:r>
              <a:rPr lang="en-US" sz="7200" b="1" u="none" dirty="0">
                <a:solidFill>
                  <a:srgbClr val="505948"/>
                </a:solidFill>
                <a:latin typeface="Hatton Bold"/>
              </a:rPr>
              <a:t> INSTRUCTIONS</a:t>
            </a:r>
          </a:p>
          <a:p>
            <a:pPr marL="0" lvl="0" indent="0" algn="ctr">
              <a:lnSpc>
                <a:spcPts val="8640"/>
              </a:lnSpc>
              <a:spcBef>
                <a:spcPct val="0"/>
              </a:spcBef>
            </a:pPr>
            <a:r>
              <a:rPr lang="en-US" sz="7200" u="none" dirty="0">
                <a:solidFill>
                  <a:srgbClr val="505948"/>
                </a:solidFill>
                <a:latin typeface="Hatton Bold"/>
              </a:rPr>
              <a:t> for an equipment or a tool</a:t>
            </a:r>
          </a:p>
        </p:txBody>
      </p:sp>
      <p:sp>
        <p:nvSpPr>
          <p:cNvPr id="17" name="TextBox 17"/>
          <p:cNvSpPr txBox="1"/>
          <p:nvPr/>
        </p:nvSpPr>
        <p:spPr>
          <a:xfrm rot="-5400000">
            <a:off x="-1009772" y="5336117"/>
            <a:ext cx="2882608" cy="2661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2400"/>
              </a:lnSpc>
              <a:spcBef>
                <a:spcPct val="0"/>
              </a:spcBef>
            </a:pPr>
            <a:r>
              <a:rPr lang="en-US" sz="12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Silk-Moy (Incorporated) Corporation , LTD</a:t>
            </a:r>
            <a:endParaRPr lang="en-US" sz="1200" u="none" dirty="0">
              <a:solidFill>
                <a:srgbClr val="545454"/>
              </a:solidFill>
              <a:latin typeface="Open Sauce Light Bold"/>
            </a:endParaRPr>
          </a:p>
        </p:txBody>
      </p:sp>
      <p:sp>
        <p:nvSpPr>
          <p:cNvPr id="18" name="TextBox 18"/>
          <p:cNvSpPr txBox="1"/>
          <p:nvPr/>
        </p:nvSpPr>
        <p:spPr>
          <a:xfrm rot="5400000">
            <a:off x="16400876" y="5336117"/>
            <a:ext cx="2882608" cy="2661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2400"/>
              </a:lnSpc>
              <a:spcBef>
                <a:spcPct val="0"/>
              </a:spcBef>
            </a:pPr>
            <a:r>
              <a:rPr lang="en-US" sz="12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Silk-Moy (Incorporated) Corporation , LTD</a:t>
            </a:r>
            <a:endParaRPr lang="en-US" sz="1200" u="none" dirty="0">
              <a:solidFill>
                <a:srgbClr val="545454"/>
              </a:solidFill>
              <a:latin typeface="Open Sauce Light Bold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9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สี่เหลี่ยมผืนผ้า 31">
            <a:extLst>
              <a:ext uri="{FF2B5EF4-FFF2-40B4-BE49-F238E27FC236}">
                <a16:creationId xmlns:a16="http://schemas.microsoft.com/office/drawing/2014/main" id="{637143A3-9B15-4539-BBCE-38724DE46256}"/>
              </a:ext>
            </a:extLst>
          </p:cNvPr>
          <p:cNvSpPr/>
          <p:nvPr/>
        </p:nvSpPr>
        <p:spPr>
          <a:xfrm>
            <a:off x="13309419" y="441375"/>
            <a:ext cx="4840910" cy="587897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solidFill>
                <a:srgbClr val="DFCC9D"/>
              </a:solidFill>
            </a:endParaRPr>
          </a:p>
        </p:txBody>
      </p:sp>
      <p:pic>
        <p:nvPicPr>
          <p:cNvPr id="29" name="รูปภาพ 28">
            <a:extLst>
              <a:ext uri="{FF2B5EF4-FFF2-40B4-BE49-F238E27FC236}">
                <a16:creationId xmlns:a16="http://schemas.microsoft.com/office/drawing/2014/main" id="{AFBDF2D5-70E8-41C3-9AAE-9DCB60B510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t="19231" r="-314"/>
          <a:stretch/>
        </p:blipFill>
        <p:spPr>
          <a:xfrm>
            <a:off x="1676400" y="652257"/>
            <a:ext cx="9052003" cy="9112130"/>
          </a:xfrm>
          <a:prstGeom prst="ellipse">
            <a:avLst/>
          </a:prstGeom>
          <a:effectLst>
            <a:reflection blurRad="6350" stA="52000" endA="300" endPos="35000" dir="5400000" sy="-100000" algn="bl" rotWithShape="0"/>
          </a:effectLst>
        </p:spPr>
      </p:pic>
      <p:sp>
        <p:nvSpPr>
          <p:cNvPr id="6" name="TextBox 6"/>
          <p:cNvSpPr txBox="1"/>
          <p:nvPr/>
        </p:nvSpPr>
        <p:spPr>
          <a:xfrm>
            <a:off x="11239352" y="1812403"/>
            <a:ext cx="4840910" cy="11269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ct val="150000"/>
              </a:lnSpc>
              <a:spcBef>
                <a:spcPct val="0"/>
              </a:spcBef>
            </a:pPr>
            <a:r>
              <a:rPr lang="en-US" sz="2600" u="none" dirty="0">
                <a:solidFill>
                  <a:srgbClr val="DFCC9D"/>
                </a:solidFill>
                <a:latin typeface="Open Sauce Bold"/>
              </a:rPr>
              <a:t>Always check the condition of the car before shipping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1143000" y="7466210"/>
            <a:ext cx="6858000" cy="1231106"/>
            <a:chOff x="-1358821" y="686791"/>
            <a:chExt cx="14511590" cy="1641473"/>
          </a:xfrm>
        </p:grpSpPr>
        <p:sp>
          <p:nvSpPr>
            <p:cNvPr id="10" name="TextBox 10"/>
            <p:cNvSpPr txBox="1"/>
            <p:nvPr/>
          </p:nvSpPr>
          <p:spPr>
            <a:xfrm>
              <a:off x="-1358821" y="686791"/>
              <a:ext cx="14511590" cy="164147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>
                <a:spcBef>
                  <a:spcPct val="0"/>
                </a:spcBef>
              </a:pPr>
              <a:r>
                <a:rPr lang="en-US" sz="4000" dirty="0">
                  <a:solidFill>
                    <a:schemeClr val="bg2">
                      <a:lumMod val="90000"/>
                    </a:schemeClr>
                  </a:solidFill>
                  <a:latin typeface="Hatton Bold"/>
                </a:rPr>
                <a:t>Safety </a:t>
              </a:r>
            </a:p>
            <a:p>
              <a:pPr marL="0" lvl="0" indent="0">
                <a:spcBef>
                  <a:spcPct val="0"/>
                </a:spcBef>
              </a:pPr>
              <a:r>
                <a:rPr lang="en-US" sz="4000" dirty="0">
                  <a:solidFill>
                    <a:schemeClr val="bg2">
                      <a:lumMod val="90000"/>
                    </a:schemeClr>
                  </a:solidFill>
                  <a:latin typeface="Hatton Bold"/>
                </a:rPr>
                <a:t>Instructions </a:t>
              </a:r>
              <a:endParaRPr lang="en-US" sz="4000" u="none" dirty="0">
                <a:solidFill>
                  <a:schemeClr val="bg2">
                    <a:lumMod val="90000"/>
                  </a:schemeClr>
                </a:solidFill>
                <a:latin typeface="Hatton Bold"/>
              </a:endParaRP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1444394"/>
              <a:ext cx="10990947" cy="83904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just">
                <a:lnSpc>
                  <a:spcPts val="5040"/>
                </a:lnSpc>
                <a:spcBef>
                  <a:spcPct val="0"/>
                </a:spcBef>
              </a:pPr>
              <a:endParaRPr lang="en-US" sz="3600" u="none" dirty="0">
                <a:solidFill>
                  <a:srgbClr val="DFCC9D"/>
                </a:solidFill>
                <a:latin typeface="Hatton"/>
              </a:endParaRPr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1309437" y="5416417"/>
            <a:ext cx="5031410" cy="11267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lnSpc>
                <a:spcPct val="150000"/>
              </a:lnSpc>
              <a:spcBef>
                <a:spcPct val="0"/>
              </a:spcBef>
            </a:pPr>
            <a:r>
              <a:rPr lang="en-US" sz="2600" u="none" dirty="0">
                <a:solidFill>
                  <a:srgbClr val="DFCC9D"/>
                </a:solidFill>
                <a:latin typeface="Open Sauce Bold"/>
              </a:rPr>
              <a:t>Turned on the alarm, While driving in the factory​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1261817" y="7903280"/>
            <a:ext cx="4840910" cy="2935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520"/>
              </a:lnSpc>
              <a:spcBef>
                <a:spcPct val="0"/>
              </a:spcBef>
            </a:pPr>
            <a:endParaRPr lang="en-US" sz="1800" u="none" dirty="0">
              <a:solidFill>
                <a:srgbClr val="FFFFFF"/>
              </a:solidFill>
              <a:latin typeface="Open Sauce Light"/>
            </a:endParaRP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13C768C0-4AA7-4885-9976-BFA6BDF6E9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48236" y="2721434"/>
            <a:ext cx="3592611" cy="2240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>
            <a:extLst>
              <a:ext uri="{FF2B5EF4-FFF2-40B4-BE49-F238E27FC236}">
                <a16:creationId xmlns:a16="http://schemas.microsoft.com/office/drawing/2014/main" id="{7B1E4E55-8AB8-44E1-A961-9D45B7B03A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34789" y="6867473"/>
            <a:ext cx="4165424" cy="2399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กล่องข้อความ 37">
            <a:extLst>
              <a:ext uri="{FF2B5EF4-FFF2-40B4-BE49-F238E27FC236}">
                <a16:creationId xmlns:a16="http://schemas.microsoft.com/office/drawing/2014/main" id="{40B3360C-87D8-43FA-A53C-66BDC18D1BC4}"/>
              </a:ext>
            </a:extLst>
          </p:cNvPr>
          <p:cNvSpPr txBox="1"/>
          <p:nvPr/>
        </p:nvSpPr>
        <p:spPr>
          <a:xfrm>
            <a:off x="13411200" y="550657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u="none" dirty="0">
                <a:solidFill>
                  <a:schemeClr val="bg1">
                    <a:lumMod val="85000"/>
                  </a:schemeClr>
                </a:solidFill>
                <a:latin typeface="Open Sauce Bold" panose="020B0604020202020204" charset="0"/>
              </a:rPr>
              <a:t>Accident with transportation and stock </a:t>
            </a:r>
            <a:endParaRPr lang="th-TH" dirty="0">
              <a:solidFill>
                <a:schemeClr val="bg1">
                  <a:lumMod val="85000"/>
                </a:schemeClr>
              </a:solidFill>
              <a:latin typeface="Open Sauce Bold" panose="020B0604020202020204" charset="0"/>
            </a:endParaRPr>
          </a:p>
        </p:txBody>
      </p:sp>
      <p:sp>
        <p:nvSpPr>
          <p:cNvPr id="41" name="กล่องข้อความ 40">
            <a:extLst>
              <a:ext uri="{FF2B5EF4-FFF2-40B4-BE49-F238E27FC236}">
                <a16:creationId xmlns:a16="http://schemas.microsoft.com/office/drawing/2014/main" id="{F9F7AB04-34B4-4387-A7B7-1BD26CC69BDB}"/>
              </a:ext>
            </a:extLst>
          </p:cNvPr>
          <p:cNvSpPr txBox="1"/>
          <p:nvPr/>
        </p:nvSpPr>
        <p:spPr>
          <a:xfrm>
            <a:off x="1066800" y="8219759"/>
            <a:ext cx="11223812" cy="988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>
              <a:lnSpc>
                <a:spcPts val="8640"/>
              </a:lnSpc>
              <a:spcBef>
                <a:spcPct val="0"/>
              </a:spcBef>
            </a:pPr>
            <a:r>
              <a:rPr lang="en-US" sz="1800" u="none" dirty="0">
                <a:solidFill>
                  <a:schemeClr val="bg2">
                    <a:lumMod val="90000"/>
                  </a:schemeClr>
                </a:solidFill>
                <a:latin typeface="Hatton Bold"/>
              </a:rPr>
              <a:t>for an equipment or a tool</a:t>
            </a:r>
          </a:p>
        </p:txBody>
      </p:sp>
      <p:pic>
        <p:nvPicPr>
          <p:cNvPr id="19" name="Picture 2" descr="Box truck transportation icon design template Vector Image">
            <a:extLst>
              <a:ext uri="{FF2B5EF4-FFF2-40B4-BE49-F238E27FC236}">
                <a16:creationId xmlns:a16="http://schemas.microsoft.com/office/drawing/2014/main" id="{15CE9249-F0F5-4AB8-B09E-E7E290FCB1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47400" y1="45134" x2="48500" y2="46803"/>
                        <a14:foregroundMark x1="48500" y1="45134" x2="48500" y2="46525"/>
                        <a14:foregroundMark x1="47900" y1="45320" x2="48200" y2="46803"/>
                        <a14:foregroundMark x1="47900" y1="45134" x2="48300" y2="47544"/>
                        <a14:foregroundMark x1="47900" y1="45412" x2="48900" y2="47544"/>
                        <a14:foregroundMark x1="47700" y1="45042" x2="48300" y2="47729"/>
                        <a14:backgroundMark x1="43900" y1="42632" x2="43900" y2="42632"/>
                        <a14:backgroundMark x1="44100" y1="39388" x2="44100" y2="3938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06427" y="-278390"/>
            <a:ext cx="1106759" cy="1194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9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/>
          <p:cNvSpPr txBox="1"/>
          <p:nvPr/>
        </p:nvSpPr>
        <p:spPr>
          <a:xfrm>
            <a:off x="3655862" y="953748"/>
            <a:ext cx="5923165" cy="11269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lnSpc>
                <a:spcPct val="150000"/>
              </a:lnSpc>
              <a:spcBef>
                <a:spcPct val="0"/>
              </a:spcBef>
            </a:pPr>
            <a:r>
              <a:rPr lang="en-US" sz="2600" u="none" dirty="0">
                <a:solidFill>
                  <a:srgbClr val="DFCC9D"/>
                </a:solidFill>
                <a:latin typeface="Open Sauce Bold"/>
              </a:rPr>
              <a:t>Always check the condition of the machine to be in good condition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655862" y="5844519"/>
            <a:ext cx="7432342" cy="11269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lnSpc>
                <a:spcPct val="150000"/>
              </a:lnSpc>
              <a:spcBef>
                <a:spcPct val="0"/>
              </a:spcBef>
            </a:pPr>
            <a:r>
              <a:rPr lang="en-US" sz="2600" u="none" dirty="0">
                <a:solidFill>
                  <a:srgbClr val="DFCC9D"/>
                </a:solidFill>
                <a:latin typeface="Open Sauce Bold"/>
              </a:rPr>
              <a:t>When inspecting or repairing machines, always put on warning signs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3764370" y="8193640"/>
            <a:ext cx="4840910" cy="3647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ct val="150000"/>
              </a:lnSpc>
              <a:spcBef>
                <a:spcPct val="0"/>
              </a:spcBef>
            </a:pPr>
            <a:endParaRPr lang="en-US" sz="1800" u="none" dirty="0">
              <a:solidFill>
                <a:srgbClr val="FFFFFF"/>
              </a:solidFill>
              <a:latin typeface="Open Sauce Light"/>
            </a:endParaRP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29E69656-5A8E-455D-9791-D0F59C9115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908" y="2552700"/>
            <a:ext cx="2399833" cy="2399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>
            <a:extLst>
              <a:ext uri="{FF2B5EF4-FFF2-40B4-BE49-F238E27FC236}">
                <a16:creationId xmlns:a16="http://schemas.microsoft.com/office/drawing/2014/main" id="{7572B4E8-920D-43C4-B824-B0BCDE34BB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7372009"/>
            <a:ext cx="2380549" cy="2372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4">
            <a:extLst>
              <a:ext uri="{FF2B5EF4-FFF2-40B4-BE49-F238E27FC236}">
                <a16:creationId xmlns:a16="http://schemas.microsoft.com/office/drawing/2014/main" id="{29A2B2A2-85F9-44C0-835D-0257252559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1528642" flipV="1">
            <a:off x="9765514" y="982208"/>
            <a:ext cx="13287049" cy="2778201"/>
          </a:xfrm>
          <a:prstGeom prst="rect">
            <a:avLst/>
          </a:prstGeom>
        </p:spPr>
      </p:pic>
      <p:sp>
        <p:nvSpPr>
          <p:cNvPr id="27" name="สี่เหลี่ยมผืนผ้า 26">
            <a:extLst>
              <a:ext uri="{FF2B5EF4-FFF2-40B4-BE49-F238E27FC236}">
                <a16:creationId xmlns:a16="http://schemas.microsoft.com/office/drawing/2014/main" id="{79E76F02-E3A8-416F-9A26-A573AA25C1AD}"/>
              </a:ext>
            </a:extLst>
          </p:cNvPr>
          <p:cNvSpPr/>
          <p:nvPr/>
        </p:nvSpPr>
        <p:spPr>
          <a:xfrm>
            <a:off x="13181913" y="452882"/>
            <a:ext cx="4840910" cy="587897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>
              <a:solidFill>
                <a:srgbClr val="DFCC9D"/>
              </a:solidFill>
            </a:endParaRPr>
          </a:p>
        </p:txBody>
      </p:sp>
      <p:sp>
        <p:nvSpPr>
          <p:cNvPr id="30" name="กล่องข้อความ 29">
            <a:extLst>
              <a:ext uri="{FF2B5EF4-FFF2-40B4-BE49-F238E27FC236}">
                <a16:creationId xmlns:a16="http://schemas.microsoft.com/office/drawing/2014/main" id="{535AD644-5945-461E-9969-406C09773E0B}"/>
              </a:ext>
            </a:extLst>
          </p:cNvPr>
          <p:cNvSpPr txBox="1"/>
          <p:nvPr/>
        </p:nvSpPr>
        <p:spPr>
          <a:xfrm>
            <a:off x="13425918" y="-38100"/>
            <a:ext cx="4352900" cy="988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>
              <a:lnSpc>
                <a:spcPts val="8640"/>
              </a:lnSpc>
              <a:spcBef>
                <a:spcPct val="0"/>
              </a:spcBef>
            </a:pPr>
            <a:r>
              <a:rPr lang="en-US" sz="1800" u="none" dirty="0">
                <a:solidFill>
                  <a:schemeClr val="bg1">
                    <a:lumMod val="85000"/>
                  </a:schemeClr>
                </a:solidFill>
                <a:latin typeface="Open Sauce Bold" panose="020B0604020202020204" charset="0"/>
              </a:rPr>
              <a:t>Accident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Open Sauce Bold" panose="020B0604020202020204" charset="0"/>
              </a:rPr>
              <a:t>with</a:t>
            </a:r>
            <a:r>
              <a:rPr lang="en-US" sz="1800" u="none" dirty="0">
                <a:solidFill>
                  <a:schemeClr val="bg1">
                    <a:lumMod val="85000"/>
                  </a:schemeClr>
                </a:solidFill>
                <a:latin typeface="Open Sauce Bold" panose="020B0604020202020204" charset="0"/>
              </a:rPr>
              <a:t> defective machinery</a:t>
            </a:r>
            <a:endParaRPr lang="th-TH" dirty="0">
              <a:solidFill>
                <a:schemeClr val="bg1">
                  <a:lumMod val="85000"/>
                </a:schemeClr>
              </a:solidFill>
              <a:latin typeface="Open Sauce Bold" panose="020B0604020202020204" charset="0"/>
            </a:endParaRPr>
          </a:p>
        </p:txBody>
      </p:sp>
      <p:pic>
        <p:nvPicPr>
          <p:cNvPr id="19" name="Picture 4" descr="Machinery - Free technology icons">
            <a:extLst>
              <a:ext uri="{FF2B5EF4-FFF2-40B4-BE49-F238E27FC236}">
                <a16:creationId xmlns:a16="http://schemas.microsoft.com/office/drawing/2014/main" id="{ED0EB863-99A1-4170-99CB-B2E4BBE9D8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9600" y="1506273"/>
            <a:ext cx="838200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สี่เหลี่ยมผืนผ้า 23">
            <a:extLst>
              <a:ext uri="{FF2B5EF4-FFF2-40B4-BE49-F238E27FC236}">
                <a16:creationId xmlns:a16="http://schemas.microsoft.com/office/drawing/2014/main" id="{5D9AA0E0-9908-472E-9D62-134F1935CEBD}"/>
              </a:ext>
            </a:extLst>
          </p:cNvPr>
          <p:cNvSpPr/>
          <p:nvPr/>
        </p:nvSpPr>
        <p:spPr>
          <a:xfrm>
            <a:off x="0" y="-17929"/>
            <a:ext cx="2796988" cy="10304929"/>
          </a:xfrm>
          <a:prstGeom prst="rect">
            <a:avLst/>
          </a:prstGeom>
          <a:solidFill>
            <a:srgbClr val="565F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21510" name="Picture 6">
            <a:extLst>
              <a:ext uri="{FF2B5EF4-FFF2-40B4-BE49-F238E27FC236}">
                <a16:creationId xmlns:a16="http://schemas.microsoft.com/office/drawing/2014/main" id="{8359C61D-46B7-45CE-80E3-46270FC1FE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6394" y="7200900"/>
            <a:ext cx="2057597" cy="2734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59889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9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4">
            <a:extLst>
              <a:ext uri="{FF2B5EF4-FFF2-40B4-BE49-F238E27FC236}">
                <a16:creationId xmlns:a16="http://schemas.microsoft.com/office/drawing/2014/main" id="{A13B2D27-27F9-43BE-B238-2B505591B9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528642" flipV="1">
            <a:off x="9383821" y="358362"/>
            <a:ext cx="13287049" cy="2778201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785162" y="781168"/>
            <a:ext cx="5923165" cy="5267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lnSpc>
                <a:spcPct val="150000"/>
              </a:lnSpc>
              <a:spcBef>
                <a:spcPct val="0"/>
              </a:spcBef>
            </a:pPr>
            <a:r>
              <a:rPr lang="en-US" sz="2600" u="none" dirty="0">
                <a:solidFill>
                  <a:srgbClr val="DFCC9D"/>
                </a:solidFill>
                <a:latin typeface="Open Sauce Bold"/>
              </a:rPr>
              <a:t>Follow instructions of machinery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785162" y="8034412"/>
            <a:ext cx="5194187" cy="5501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lnSpc>
                <a:spcPct val="150000"/>
              </a:lnSpc>
              <a:spcBef>
                <a:spcPct val="0"/>
              </a:spcBef>
            </a:pPr>
            <a:endParaRPr lang="en-US" sz="2600" u="none" dirty="0">
              <a:solidFill>
                <a:srgbClr val="DFCC9D"/>
              </a:solidFill>
              <a:latin typeface="Hatton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5997311" y="4524600"/>
            <a:ext cx="5918683" cy="11267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lnSpc>
                <a:spcPct val="150000"/>
              </a:lnSpc>
              <a:spcBef>
                <a:spcPct val="0"/>
              </a:spcBef>
            </a:pPr>
            <a:r>
              <a:rPr lang="en-US" sz="2600" u="none" dirty="0">
                <a:solidFill>
                  <a:srgbClr val="DFCC9D"/>
                </a:solidFill>
                <a:latin typeface="Open Sauce Bold"/>
              </a:rPr>
              <a:t>Wearing the right </a:t>
            </a:r>
            <a:r>
              <a:rPr lang="en-US" sz="2600" u="none" dirty="0" err="1">
                <a:solidFill>
                  <a:srgbClr val="DFCC9D"/>
                </a:solidFill>
                <a:latin typeface="Open Sauce Bold"/>
              </a:rPr>
              <a:t>equipments</a:t>
            </a:r>
            <a:r>
              <a:rPr lang="en-US" sz="2600" u="none" dirty="0">
                <a:solidFill>
                  <a:srgbClr val="DFCC9D"/>
                </a:solidFill>
                <a:latin typeface="Open Sauce Bold"/>
              </a:rPr>
              <a:t> and clothes in each production process​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690738" y="7935360"/>
            <a:ext cx="4840910" cy="5267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ct val="150000"/>
              </a:lnSpc>
              <a:spcBef>
                <a:spcPct val="0"/>
              </a:spcBef>
            </a:pPr>
            <a:endParaRPr lang="en-US" sz="2600" u="none" dirty="0">
              <a:solidFill>
                <a:srgbClr val="FFFFFF"/>
              </a:solidFill>
              <a:latin typeface="Open Sauce Light"/>
            </a:endParaRPr>
          </a:p>
        </p:txBody>
      </p:sp>
      <p:grpSp>
        <p:nvGrpSpPr>
          <p:cNvPr id="20" name="Group 20"/>
          <p:cNvGrpSpPr/>
          <p:nvPr/>
        </p:nvGrpSpPr>
        <p:grpSpPr>
          <a:xfrm>
            <a:off x="16955363" y="9831386"/>
            <a:ext cx="847699" cy="186128"/>
            <a:chOff x="0" y="0"/>
            <a:chExt cx="1130265" cy="248171"/>
          </a:xfrm>
        </p:grpSpPr>
        <p:sp>
          <p:nvSpPr>
            <p:cNvPr id="21" name="AutoShape 21"/>
            <p:cNvSpPr/>
            <p:nvPr/>
          </p:nvSpPr>
          <p:spPr>
            <a:xfrm>
              <a:off x="0" y="111385"/>
              <a:ext cx="1046834" cy="12700"/>
            </a:xfrm>
            <a:prstGeom prst="rect">
              <a:avLst/>
            </a:prstGeom>
            <a:solidFill>
              <a:srgbClr val="FFFFFF"/>
            </a:solidFill>
          </p:spPr>
        </p:sp>
        <p:grpSp>
          <p:nvGrpSpPr>
            <p:cNvPr id="22" name="Group 22"/>
            <p:cNvGrpSpPr/>
            <p:nvPr/>
          </p:nvGrpSpPr>
          <p:grpSpPr>
            <a:xfrm rot="-5400000">
              <a:off x="922749" y="40654"/>
              <a:ext cx="248171" cy="166862"/>
              <a:chOff x="0" y="0"/>
              <a:chExt cx="1930400" cy="129794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1930400" cy="1297940"/>
              </a:xfrm>
              <a:custGeom>
                <a:avLst/>
                <a:gdLst/>
                <a:ahLst/>
                <a:cxnLst/>
                <a:rect l="l" t="t" r="r" b="b"/>
                <a:pathLst>
                  <a:path w="1930400" h="1297940">
                    <a:moveTo>
                      <a:pt x="0" y="0"/>
                    </a:moveTo>
                    <a:lnTo>
                      <a:pt x="965200" y="1297940"/>
                    </a:lnTo>
                    <a:lnTo>
                      <a:pt x="1930400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</p:grpSp>
      <p:sp>
        <p:nvSpPr>
          <p:cNvPr id="25" name="กล่องข้อความ 24">
            <a:extLst>
              <a:ext uri="{FF2B5EF4-FFF2-40B4-BE49-F238E27FC236}">
                <a16:creationId xmlns:a16="http://schemas.microsoft.com/office/drawing/2014/main" id="{EBC2F97F-D2D2-4B65-9970-F957C347125B}"/>
              </a:ext>
            </a:extLst>
          </p:cNvPr>
          <p:cNvSpPr txBox="1"/>
          <p:nvPr/>
        </p:nvSpPr>
        <p:spPr>
          <a:xfrm>
            <a:off x="9472976" y="7363622"/>
            <a:ext cx="9582960" cy="12191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just">
              <a:lnSpc>
                <a:spcPct val="150000"/>
              </a:lnSpc>
              <a:spcBef>
                <a:spcPct val="0"/>
              </a:spcBef>
            </a:pPr>
            <a:r>
              <a:rPr lang="en-US" sz="2600" u="none" dirty="0">
                <a:solidFill>
                  <a:srgbClr val="DFCC9D"/>
                </a:solidFill>
                <a:latin typeface="Open Sauce Bold"/>
              </a:rPr>
              <a:t>Wear hairnet to Prevent hair </a:t>
            </a:r>
          </a:p>
          <a:p>
            <a:pPr marL="0" lvl="0" indent="0" algn="just">
              <a:lnSpc>
                <a:spcPct val="150000"/>
              </a:lnSpc>
              <a:spcBef>
                <a:spcPct val="0"/>
              </a:spcBef>
            </a:pPr>
            <a:r>
              <a:rPr lang="en-US" sz="2600" u="none" dirty="0">
                <a:solidFill>
                  <a:srgbClr val="DFCC9D"/>
                </a:solidFill>
                <a:latin typeface="Open Sauce Bold"/>
              </a:rPr>
              <a:t>from sticking to machines​</a:t>
            </a: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E5C46AA7-ADCD-480E-9FBA-3D7C911DFD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8685" y="1424230"/>
            <a:ext cx="3709478" cy="2644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>
            <a:extLst>
              <a:ext uri="{FF2B5EF4-FFF2-40B4-BE49-F238E27FC236}">
                <a16:creationId xmlns:a16="http://schemas.microsoft.com/office/drawing/2014/main" id="{9D243897-FBBB-47DF-873F-0654BA7881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5352" y="4525723"/>
            <a:ext cx="2886075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2" name="Picture 6">
            <a:extLst>
              <a:ext uri="{FF2B5EF4-FFF2-40B4-BE49-F238E27FC236}">
                <a16:creationId xmlns:a16="http://schemas.microsoft.com/office/drawing/2014/main" id="{538165EA-8082-4854-95C4-05DF8F0390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3095" y="7235962"/>
            <a:ext cx="2876550" cy="2886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สี่เหลี่ยมผืนผ้า 25">
            <a:extLst>
              <a:ext uri="{FF2B5EF4-FFF2-40B4-BE49-F238E27FC236}">
                <a16:creationId xmlns:a16="http://schemas.microsoft.com/office/drawing/2014/main" id="{51A76599-F81E-4C52-8090-996B6401C41C}"/>
              </a:ext>
            </a:extLst>
          </p:cNvPr>
          <p:cNvSpPr/>
          <p:nvPr/>
        </p:nvSpPr>
        <p:spPr>
          <a:xfrm>
            <a:off x="13253636" y="571336"/>
            <a:ext cx="4840910" cy="587897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th-TH" sz="2600">
              <a:solidFill>
                <a:srgbClr val="DFCC9D"/>
              </a:solidFill>
            </a:endParaRPr>
          </a:p>
        </p:txBody>
      </p:sp>
      <p:sp>
        <p:nvSpPr>
          <p:cNvPr id="27" name="กล่องข้อความ 26">
            <a:extLst>
              <a:ext uri="{FF2B5EF4-FFF2-40B4-BE49-F238E27FC236}">
                <a16:creationId xmlns:a16="http://schemas.microsoft.com/office/drawing/2014/main" id="{2830AD13-0E21-4ED1-9F70-078C2EF1DF09}"/>
              </a:ext>
            </a:extLst>
          </p:cNvPr>
          <p:cNvSpPr txBox="1"/>
          <p:nvPr/>
        </p:nvSpPr>
        <p:spPr>
          <a:xfrm>
            <a:off x="13447090" y="571336"/>
            <a:ext cx="4840910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u="none" dirty="0">
                <a:solidFill>
                  <a:schemeClr val="bg1">
                    <a:lumMod val="85000"/>
                  </a:schemeClr>
                </a:solidFill>
                <a:latin typeface="Open Sauce Bold" panose="020B0604020202020204" charset="0"/>
              </a:rPr>
              <a:t>Accidents in the production process</a:t>
            </a:r>
            <a:endParaRPr lang="th-TH" dirty="0">
              <a:solidFill>
                <a:schemeClr val="bg1">
                  <a:lumMod val="85000"/>
                </a:schemeClr>
              </a:solidFill>
              <a:latin typeface="Open Sauce Bold" panose="020B0604020202020204" charset="0"/>
            </a:endParaRPr>
          </a:p>
        </p:txBody>
      </p:sp>
      <p:pic>
        <p:nvPicPr>
          <p:cNvPr id="22532" name="Picture 4" descr="Production icon symbol creative sign from Vector Image">
            <a:extLst>
              <a:ext uri="{FF2B5EF4-FFF2-40B4-BE49-F238E27FC236}">
                <a16:creationId xmlns:a16="http://schemas.microsoft.com/office/drawing/2014/main" id="{ABDD15D9-792F-4F90-83D7-0F8B4CA04F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25278" b="57593" l="27000" r="80100">
                        <a14:foregroundMark x1="58800" y1="27963" x2="58700" y2="25278"/>
                        <a14:foregroundMark x1="39800" y1="38611" x2="38600" y2="41574"/>
                        <a14:foregroundMark x1="38600" y1="34722" x2="38600" y2="34722"/>
                        <a14:foregroundMark x1="54300" y1="43889" x2="54300" y2="43889"/>
                        <a14:foregroundMark x1="52800" y1="54167" x2="52800" y2="54167"/>
                        <a14:foregroundMark x1="45800" y1="53333" x2="45800" y2="53333"/>
                        <a14:foregroundMark x1="39000" y1="54074" x2="39000" y2="54074"/>
                        <a14:foregroundMark x1="32000" y1="53519" x2="32000" y2="53519"/>
                        <a14:foregroundMark x1="59900" y1="53241" x2="59900" y2="53241"/>
                        <a14:foregroundMark x1="67100" y1="53889" x2="67100" y2="53889"/>
                        <a14:foregroundMark x1="70200" y1="51667" x2="70200" y2="51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399" t="22160" r="13200" b="38469"/>
          <a:stretch/>
        </p:blipFill>
        <p:spPr bwMode="auto">
          <a:xfrm>
            <a:off x="15224403" y="1415434"/>
            <a:ext cx="1730960" cy="1108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กลุ่ม 18">
            <a:extLst>
              <a:ext uri="{FF2B5EF4-FFF2-40B4-BE49-F238E27FC236}">
                <a16:creationId xmlns:a16="http://schemas.microsoft.com/office/drawing/2014/main" id="{CFD33DB4-7968-4D70-A891-5D115EC7B4CD}"/>
              </a:ext>
            </a:extLst>
          </p:cNvPr>
          <p:cNvGrpSpPr/>
          <p:nvPr/>
        </p:nvGrpSpPr>
        <p:grpSpPr>
          <a:xfrm>
            <a:off x="0" y="0"/>
            <a:ext cx="6170145" cy="10287001"/>
            <a:chOff x="0" y="0"/>
            <a:chExt cx="6170145" cy="10287001"/>
          </a:xfrm>
        </p:grpSpPr>
        <p:sp>
          <p:nvSpPr>
            <p:cNvPr id="28" name="สี่เหลี่ยมผืนผ้า 27">
              <a:extLst>
                <a:ext uri="{FF2B5EF4-FFF2-40B4-BE49-F238E27FC236}">
                  <a16:creationId xmlns:a16="http://schemas.microsoft.com/office/drawing/2014/main" id="{93390FEF-DD03-4597-90F0-4D6530238C9B}"/>
                </a:ext>
              </a:extLst>
            </p:cNvPr>
            <p:cNvSpPr/>
            <p:nvPr/>
          </p:nvSpPr>
          <p:spPr>
            <a:xfrm>
              <a:off x="0" y="0"/>
              <a:ext cx="1344440" cy="10287000"/>
            </a:xfrm>
            <a:prstGeom prst="rect">
              <a:avLst/>
            </a:prstGeom>
            <a:solidFill>
              <a:srgbClr val="565F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29" name="สี่เหลี่ยมผืนผ้า 28">
              <a:extLst>
                <a:ext uri="{FF2B5EF4-FFF2-40B4-BE49-F238E27FC236}">
                  <a16:creationId xmlns:a16="http://schemas.microsoft.com/office/drawing/2014/main" id="{8368E741-16C9-49F0-8ADD-40442073559F}"/>
                </a:ext>
              </a:extLst>
            </p:cNvPr>
            <p:cNvSpPr/>
            <p:nvPr/>
          </p:nvSpPr>
          <p:spPr>
            <a:xfrm>
              <a:off x="1291397" y="4184925"/>
              <a:ext cx="2536697" cy="6102076"/>
            </a:xfrm>
            <a:prstGeom prst="rect">
              <a:avLst/>
            </a:prstGeom>
            <a:solidFill>
              <a:srgbClr val="565F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30" name="สี่เหลี่ยมผืนผ้า 29">
              <a:extLst>
                <a:ext uri="{FF2B5EF4-FFF2-40B4-BE49-F238E27FC236}">
                  <a16:creationId xmlns:a16="http://schemas.microsoft.com/office/drawing/2014/main" id="{928F4A54-B011-421C-A7EA-06BB5C0C60C2}"/>
                </a:ext>
              </a:extLst>
            </p:cNvPr>
            <p:cNvSpPr/>
            <p:nvPr/>
          </p:nvSpPr>
          <p:spPr>
            <a:xfrm>
              <a:off x="3579344" y="7235962"/>
              <a:ext cx="2590801" cy="3051037"/>
            </a:xfrm>
            <a:prstGeom prst="rect">
              <a:avLst/>
            </a:prstGeom>
            <a:solidFill>
              <a:srgbClr val="565F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</p:spTree>
    <p:extLst>
      <p:ext uri="{BB962C8B-B14F-4D97-AF65-F5344CB8AC3E}">
        <p14:creationId xmlns:p14="http://schemas.microsoft.com/office/powerpoint/2010/main" val="38778408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9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4">
            <a:extLst>
              <a:ext uri="{FF2B5EF4-FFF2-40B4-BE49-F238E27FC236}">
                <a16:creationId xmlns:a16="http://schemas.microsoft.com/office/drawing/2014/main" id="{A13B2D27-27F9-43BE-B238-2B505591B9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528642" flipV="1">
            <a:off x="9383821" y="358362"/>
            <a:ext cx="13287049" cy="2778201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2080208" y="889961"/>
            <a:ext cx="5923165" cy="11269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lnSpc>
                <a:spcPct val="150000"/>
              </a:lnSpc>
              <a:spcBef>
                <a:spcPct val="0"/>
              </a:spcBef>
            </a:pPr>
            <a:r>
              <a:rPr lang="en-US" sz="2600" u="none" dirty="0">
                <a:solidFill>
                  <a:srgbClr val="DFCC9D"/>
                </a:solidFill>
                <a:latin typeface="Open Sauce Bold"/>
              </a:rPr>
              <a:t>Wear tight-fitting clothing that doesn't release the hem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444698" y="8012511"/>
            <a:ext cx="5194187" cy="5501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lnSpc>
                <a:spcPct val="150000"/>
              </a:lnSpc>
              <a:spcBef>
                <a:spcPct val="0"/>
              </a:spcBef>
            </a:pPr>
            <a:endParaRPr lang="en-US" sz="2600" u="none" dirty="0">
              <a:solidFill>
                <a:srgbClr val="DFCC9D"/>
              </a:solidFill>
              <a:latin typeface="Hatton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7132534" y="4398718"/>
            <a:ext cx="5918683" cy="17269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lnSpc>
                <a:spcPct val="150000"/>
              </a:lnSpc>
              <a:spcBef>
                <a:spcPct val="0"/>
              </a:spcBef>
            </a:pPr>
            <a:r>
              <a:rPr lang="en-US" sz="2600" u="none" dirty="0">
                <a:solidFill>
                  <a:srgbClr val="DFCC9D"/>
                </a:solidFill>
                <a:latin typeface="Open Sauce Bold"/>
              </a:rPr>
              <a:t>Always wear gloves to prevent burning from high temperature machine​​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690738" y="7935360"/>
            <a:ext cx="4840910" cy="2935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520"/>
              </a:lnSpc>
              <a:spcBef>
                <a:spcPct val="0"/>
              </a:spcBef>
            </a:pPr>
            <a:endParaRPr lang="en-US" sz="1800" u="none" dirty="0">
              <a:solidFill>
                <a:srgbClr val="FFFFFF"/>
              </a:solidFill>
              <a:latin typeface="Open Sauce Light"/>
            </a:endParaRPr>
          </a:p>
        </p:txBody>
      </p:sp>
      <p:grpSp>
        <p:nvGrpSpPr>
          <p:cNvPr id="20" name="Group 20"/>
          <p:cNvGrpSpPr/>
          <p:nvPr/>
        </p:nvGrpSpPr>
        <p:grpSpPr>
          <a:xfrm>
            <a:off x="16955363" y="9831386"/>
            <a:ext cx="847699" cy="186128"/>
            <a:chOff x="0" y="0"/>
            <a:chExt cx="1130265" cy="248171"/>
          </a:xfrm>
        </p:grpSpPr>
        <p:sp>
          <p:nvSpPr>
            <p:cNvPr id="21" name="AutoShape 21"/>
            <p:cNvSpPr/>
            <p:nvPr/>
          </p:nvSpPr>
          <p:spPr>
            <a:xfrm>
              <a:off x="0" y="111385"/>
              <a:ext cx="1046834" cy="12700"/>
            </a:xfrm>
            <a:prstGeom prst="rect">
              <a:avLst/>
            </a:prstGeom>
            <a:solidFill>
              <a:srgbClr val="FFFFFF"/>
            </a:solidFill>
          </p:spPr>
        </p:sp>
        <p:grpSp>
          <p:nvGrpSpPr>
            <p:cNvPr id="22" name="Group 22"/>
            <p:cNvGrpSpPr/>
            <p:nvPr/>
          </p:nvGrpSpPr>
          <p:grpSpPr>
            <a:xfrm rot="-5400000">
              <a:off x="922749" y="40654"/>
              <a:ext cx="248171" cy="166862"/>
              <a:chOff x="0" y="0"/>
              <a:chExt cx="1930400" cy="129794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1930400" cy="1297940"/>
              </a:xfrm>
              <a:custGeom>
                <a:avLst/>
                <a:gdLst/>
                <a:ahLst/>
                <a:cxnLst/>
                <a:rect l="l" t="t" r="r" b="b"/>
                <a:pathLst>
                  <a:path w="1930400" h="1297940">
                    <a:moveTo>
                      <a:pt x="0" y="0"/>
                    </a:moveTo>
                    <a:lnTo>
                      <a:pt x="965200" y="1297940"/>
                    </a:lnTo>
                    <a:lnTo>
                      <a:pt x="1930400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</p:grpSp>
      <p:sp>
        <p:nvSpPr>
          <p:cNvPr id="25" name="กล่องข้อความ 24">
            <a:extLst>
              <a:ext uri="{FF2B5EF4-FFF2-40B4-BE49-F238E27FC236}">
                <a16:creationId xmlns:a16="http://schemas.microsoft.com/office/drawing/2014/main" id="{EBC2F97F-D2D2-4B65-9970-F957C347125B}"/>
              </a:ext>
            </a:extLst>
          </p:cNvPr>
          <p:cNvSpPr txBox="1"/>
          <p:nvPr/>
        </p:nvSpPr>
        <p:spPr>
          <a:xfrm>
            <a:off x="9916497" y="7467493"/>
            <a:ext cx="6952545" cy="18194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just">
              <a:lnSpc>
                <a:spcPct val="150000"/>
              </a:lnSpc>
              <a:spcBef>
                <a:spcPct val="0"/>
              </a:spcBef>
            </a:pPr>
            <a:r>
              <a:rPr lang="en-US" sz="2600" u="none" dirty="0">
                <a:solidFill>
                  <a:srgbClr val="DFCC9D"/>
                </a:solidFill>
                <a:latin typeface="Open Sauce Bold"/>
              </a:rPr>
              <a:t>Wear non-slip shoes </a:t>
            </a:r>
          </a:p>
          <a:p>
            <a:pPr marL="0" lvl="0" indent="0" algn="just">
              <a:lnSpc>
                <a:spcPct val="150000"/>
              </a:lnSpc>
              <a:spcBef>
                <a:spcPct val="0"/>
              </a:spcBef>
            </a:pPr>
            <a:r>
              <a:rPr lang="en-US" sz="2600" dirty="0">
                <a:solidFill>
                  <a:srgbClr val="DFCC9D"/>
                </a:solidFill>
                <a:latin typeface="Open Sauce Bold"/>
              </a:rPr>
              <a:t>b</a:t>
            </a:r>
            <a:r>
              <a:rPr lang="en-US" sz="2600" u="none" dirty="0">
                <a:solidFill>
                  <a:srgbClr val="DFCC9D"/>
                </a:solidFill>
                <a:latin typeface="Open Sauce Bold"/>
              </a:rPr>
              <a:t>ecause during the production process, </a:t>
            </a:r>
          </a:p>
          <a:p>
            <a:pPr marL="0" lvl="0" indent="0" algn="just">
              <a:lnSpc>
                <a:spcPct val="150000"/>
              </a:lnSpc>
              <a:spcBef>
                <a:spcPct val="0"/>
              </a:spcBef>
            </a:pPr>
            <a:r>
              <a:rPr lang="en-US" sz="2600" u="none" dirty="0">
                <a:solidFill>
                  <a:srgbClr val="DFCC9D"/>
                </a:solidFill>
                <a:latin typeface="Open Sauce Bold"/>
              </a:rPr>
              <a:t>water will emanate from the machine</a:t>
            </a:r>
          </a:p>
        </p:txBody>
      </p:sp>
      <p:sp>
        <p:nvSpPr>
          <p:cNvPr id="26" name="สี่เหลี่ยมผืนผ้า 25">
            <a:extLst>
              <a:ext uri="{FF2B5EF4-FFF2-40B4-BE49-F238E27FC236}">
                <a16:creationId xmlns:a16="http://schemas.microsoft.com/office/drawing/2014/main" id="{51A76599-F81E-4C52-8090-996B6401C41C}"/>
              </a:ext>
            </a:extLst>
          </p:cNvPr>
          <p:cNvSpPr/>
          <p:nvPr/>
        </p:nvSpPr>
        <p:spPr>
          <a:xfrm>
            <a:off x="13253636" y="571336"/>
            <a:ext cx="4840910" cy="587897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solidFill>
                <a:srgbClr val="DFCC9D"/>
              </a:solidFill>
            </a:endParaRPr>
          </a:p>
        </p:txBody>
      </p:sp>
      <p:sp>
        <p:nvSpPr>
          <p:cNvPr id="27" name="กล่องข้อความ 26">
            <a:extLst>
              <a:ext uri="{FF2B5EF4-FFF2-40B4-BE49-F238E27FC236}">
                <a16:creationId xmlns:a16="http://schemas.microsoft.com/office/drawing/2014/main" id="{2830AD13-0E21-4ED1-9F70-078C2EF1DF09}"/>
              </a:ext>
            </a:extLst>
          </p:cNvPr>
          <p:cNvSpPr txBox="1"/>
          <p:nvPr/>
        </p:nvSpPr>
        <p:spPr>
          <a:xfrm>
            <a:off x="13447090" y="717376"/>
            <a:ext cx="48409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u="none" dirty="0">
                <a:solidFill>
                  <a:schemeClr val="bg1">
                    <a:lumMod val="85000"/>
                  </a:schemeClr>
                </a:solidFill>
                <a:latin typeface="Open Sauce Bold" panose="020B0604020202020204" charset="0"/>
              </a:rPr>
              <a:t>Accidents in the production process</a:t>
            </a:r>
            <a:endParaRPr lang="th-TH" dirty="0">
              <a:solidFill>
                <a:schemeClr val="bg1">
                  <a:lumMod val="85000"/>
                </a:schemeClr>
              </a:solidFill>
              <a:latin typeface="Open Sauce Bold" panose="020B0604020202020204" charset="0"/>
            </a:endParaRPr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1E16055B-0CC9-425C-8A00-ACA9174870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1990" y="1687753"/>
            <a:ext cx="3533789" cy="1989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>
            <a:extLst>
              <a:ext uri="{FF2B5EF4-FFF2-40B4-BE49-F238E27FC236}">
                <a16:creationId xmlns:a16="http://schemas.microsoft.com/office/drawing/2014/main" id="{50FEFC8B-F8BF-4147-9269-D69F8D1937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9969" y="1687753"/>
            <a:ext cx="3545491" cy="1989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6" name="Picture 6">
            <a:extLst>
              <a:ext uri="{FF2B5EF4-FFF2-40B4-BE49-F238E27FC236}">
                <a16:creationId xmlns:a16="http://schemas.microsoft.com/office/drawing/2014/main" id="{A349FF5E-0D7F-4EC9-B56A-B61BA8CCE3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336" y="4158645"/>
            <a:ext cx="2188988" cy="2673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0" name="Picture 10">
            <a:extLst>
              <a:ext uri="{FF2B5EF4-FFF2-40B4-BE49-F238E27FC236}">
                <a16:creationId xmlns:a16="http://schemas.microsoft.com/office/drawing/2014/main" id="{79936B5A-1228-412B-ADC1-179B65C913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0104" y="7598103"/>
            <a:ext cx="2730288" cy="1712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 descr="Production icon symbol creative sign from Vector Image">
            <a:extLst>
              <a:ext uri="{FF2B5EF4-FFF2-40B4-BE49-F238E27FC236}">
                <a16:creationId xmlns:a16="http://schemas.microsoft.com/office/drawing/2014/main" id="{46731AE4-4400-4015-AD80-C651A5B433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5278" b="57593" l="27000" r="80100">
                        <a14:foregroundMark x1="58800" y1="27963" x2="58700" y2="25278"/>
                        <a14:foregroundMark x1="39800" y1="38611" x2="38600" y2="41574"/>
                        <a14:foregroundMark x1="38600" y1="34722" x2="38600" y2="34722"/>
                        <a14:foregroundMark x1="54300" y1="43889" x2="54300" y2="43889"/>
                        <a14:foregroundMark x1="52800" y1="54167" x2="52800" y2="54167"/>
                        <a14:foregroundMark x1="45800" y1="53333" x2="45800" y2="53333"/>
                        <a14:foregroundMark x1="39000" y1="54074" x2="39000" y2="54074"/>
                        <a14:foregroundMark x1="32000" y1="53519" x2="32000" y2="53519"/>
                        <a14:foregroundMark x1="59900" y1="53241" x2="59900" y2="53241"/>
                        <a14:foregroundMark x1="67100" y1="53889" x2="67100" y2="53889"/>
                        <a14:foregroundMark x1="70200" y1="51667" x2="70200" y2="51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399" t="22160" r="13200" b="38469"/>
          <a:stretch/>
        </p:blipFill>
        <p:spPr bwMode="auto">
          <a:xfrm>
            <a:off x="15224403" y="1415434"/>
            <a:ext cx="1730960" cy="1108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กลุ่ม 32">
            <a:extLst>
              <a:ext uri="{FF2B5EF4-FFF2-40B4-BE49-F238E27FC236}">
                <a16:creationId xmlns:a16="http://schemas.microsoft.com/office/drawing/2014/main" id="{FD8ABAC9-DAA2-4DC4-B8BE-2631F14BEF00}"/>
              </a:ext>
            </a:extLst>
          </p:cNvPr>
          <p:cNvGrpSpPr/>
          <p:nvPr/>
        </p:nvGrpSpPr>
        <p:grpSpPr>
          <a:xfrm>
            <a:off x="0" y="0"/>
            <a:ext cx="6170145" cy="10287001"/>
            <a:chOff x="0" y="0"/>
            <a:chExt cx="6170145" cy="10287001"/>
          </a:xfrm>
        </p:grpSpPr>
        <p:sp>
          <p:nvSpPr>
            <p:cNvPr id="34" name="สี่เหลี่ยมผืนผ้า 33">
              <a:extLst>
                <a:ext uri="{FF2B5EF4-FFF2-40B4-BE49-F238E27FC236}">
                  <a16:creationId xmlns:a16="http://schemas.microsoft.com/office/drawing/2014/main" id="{ED627A86-1632-4AD0-B746-5DC029293305}"/>
                </a:ext>
              </a:extLst>
            </p:cNvPr>
            <p:cNvSpPr/>
            <p:nvPr/>
          </p:nvSpPr>
          <p:spPr>
            <a:xfrm>
              <a:off x="0" y="0"/>
              <a:ext cx="1344440" cy="10287000"/>
            </a:xfrm>
            <a:prstGeom prst="rect">
              <a:avLst/>
            </a:prstGeom>
            <a:solidFill>
              <a:srgbClr val="565F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35" name="สี่เหลี่ยมผืนผ้า 34">
              <a:extLst>
                <a:ext uri="{FF2B5EF4-FFF2-40B4-BE49-F238E27FC236}">
                  <a16:creationId xmlns:a16="http://schemas.microsoft.com/office/drawing/2014/main" id="{9B1CCD1E-69B1-4919-87A6-46ADD85C9D0B}"/>
                </a:ext>
              </a:extLst>
            </p:cNvPr>
            <p:cNvSpPr/>
            <p:nvPr/>
          </p:nvSpPr>
          <p:spPr>
            <a:xfrm>
              <a:off x="1291397" y="4184925"/>
              <a:ext cx="2536697" cy="6102076"/>
            </a:xfrm>
            <a:prstGeom prst="rect">
              <a:avLst/>
            </a:prstGeom>
            <a:solidFill>
              <a:srgbClr val="565F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36" name="สี่เหลี่ยมผืนผ้า 35">
              <a:extLst>
                <a:ext uri="{FF2B5EF4-FFF2-40B4-BE49-F238E27FC236}">
                  <a16:creationId xmlns:a16="http://schemas.microsoft.com/office/drawing/2014/main" id="{48A40BA0-4D0D-4452-9182-F32F75B90E92}"/>
                </a:ext>
              </a:extLst>
            </p:cNvPr>
            <p:cNvSpPr/>
            <p:nvPr/>
          </p:nvSpPr>
          <p:spPr>
            <a:xfrm>
              <a:off x="3579344" y="7235962"/>
              <a:ext cx="2590801" cy="3051037"/>
            </a:xfrm>
            <a:prstGeom prst="rect">
              <a:avLst/>
            </a:prstGeom>
            <a:solidFill>
              <a:srgbClr val="565F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</p:spTree>
    <p:extLst>
      <p:ext uri="{BB962C8B-B14F-4D97-AF65-F5344CB8AC3E}">
        <p14:creationId xmlns:p14="http://schemas.microsoft.com/office/powerpoint/2010/main" val="18607443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4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-1905479" y="3312335"/>
            <a:ext cx="22241831" cy="4650565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533525" y="5219700"/>
            <a:ext cx="142875" cy="142875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545454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16992600" y="5372100"/>
            <a:ext cx="142875" cy="142875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545454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4572000" y="3933825"/>
            <a:ext cx="142875" cy="142875"/>
            <a:chOff x="0" y="0"/>
            <a:chExt cx="6350000" cy="6350000"/>
          </a:xfrm>
        </p:grpSpPr>
        <p:sp>
          <p:nvSpPr>
            <p:cNvPr id="8" name="Freeform 8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545454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13192125" y="3857625"/>
            <a:ext cx="142875" cy="142875"/>
            <a:chOff x="0" y="0"/>
            <a:chExt cx="6350000" cy="6350000"/>
          </a:xfrm>
        </p:grpSpPr>
        <p:sp>
          <p:nvSpPr>
            <p:cNvPr id="10" name="Freeform 10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545454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8924925" y="3238500"/>
            <a:ext cx="142875" cy="142875"/>
            <a:chOff x="0" y="0"/>
            <a:chExt cx="6350000" cy="6350000"/>
          </a:xfrm>
        </p:grpSpPr>
        <p:sp>
          <p:nvSpPr>
            <p:cNvPr id="12" name="Freeform 12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545454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2508259" y="971550"/>
            <a:ext cx="13414356" cy="1784974"/>
            <a:chOff x="0" y="-76200"/>
            <a:chExt cx="17885808" cy="2379964"/>
          </a:xfrm>
        </p:grpSpPr>
        <p:sp>
          <p:nvSpPr>
            <p:cNvPr id="14" name="TextBox 14"/>
            <p:cNvSpPr txBox="1"/>
            <p:nvPr/>
          </p:nvSpPr>
          <p:spPr>
            <a:xfrm>
              <a:off x="0" y="-76200"/>
              <a:ext cx="17885808" cy="14721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8640"/>
                </a:lnSpc>
                <a:spcBef>
                  <a:spcPct val="0"/>
                </a:spcBef>
              </a:pPr>
              <a:r>
                <a:rPr lang="en-US" sz="7200" u="none" dirty="0">
                  <a:solidFill>
                    <a:srgbClr val="505948"/>
                  </a:solidFill>
                  <a:latin typeface="Hatton Bold"/>
                </a:rPr>
                <a:t>Members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739487" y="1464718"/>
              <a:ext cx="15649357" cy="8390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040"/>
                </a:lnSpc>
                <a:spcBef>
                  <a:spcPct val="0"/>
                </a:spcBef>
              </a:pPr>
              <a:r>
                <a:rPr lang="en-US" sz="3600" u="none" dirty="0">
                  <a:solidFill>
                    <a:srgbClr val="505948"/>
                  </a:solidFill>
                  <a:latin typeface="Hatton"/>
                </a:rPr>
                <a:t>SEC 101 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241228" y="5737412"/>
            <a:ext cx="3423259" cy="867387"/>
            <a:chOff x="-1049963" y="-373010"/>
            <a:chExt cx="4564346" cy="1156516"/>
          </a:xfrm>
        </p:grpSpPr>
        <p:sp>
          <p:nvSpPr>
            <p:cNvPr id="17" name="TextBox 17"/>
            <p:cNvSpPr txBox="1"/>
            <p:nvPr/>
          </p:nvSpPr>
          <p:spPr>
            <a:xfrm>
              <a:off x="-508442" y="-373010"/>
              <a:ext cx="3279211" cy="4543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40"/>
                </a:lnSpc>
              </a:pPr>
              <a:r>
                <a:rPr lang="en-US" sz="2100" dirty="0">
                  <a:solidFill>
                    <a:srgbClr val="231F20"/>
                  </a:solidFill>
                  <a:latin typeface="Open Sauce Bold"/>
                </a:rPr>
                <a:t>63010484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-1049963" y="356038"/>
              <a:ext cx="4564346" cy="4274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520"/>
                </a:lnSpc>
              </a:pPr>
              <a:r>
                <a:rPr lang="en-US" sz="2400" dirty="0" err="1">
                  <a:solidFill>
                    <a:srgbClr val="000000"/>
                  </a:solidFill>
                  <a:latin typeface="Open Sauce Light"/>
                </a:rPr>
                <a:t>Nonthicha</a:t>
              </a:r>
              <a:r>
                <a:rPr lang="en-US" sz="2400" dirty="0">
                  <a:solidFill>
                    <a:srgbClr val="000000"/>
                  </a:solidFill>
                  <a:latin typeface="Open Sauce Light"/>
                </a:rPr>
                <a:t>  </a:t>
              </a:r>
              <a:r>
                <a:rPr lang="en-US" sz="2400" dirty="0" err="1">
                  <a:solidFill>
                    <a:srgbClr val="000000"/>
                  </a:solidFill>
                  <a:latin typeface="Open Sauce Light"/>
                </a:rPr>
                <a:t>Sukcharoen</a:t>
              </a:r>
              <a:endParaRPr lang="en-US" sz="2400" dirty="0">
                <a:solidFill>
                  <a:srgbClr val="000000"/>
                </a:solidFill>
                <a:latin typeface="Open Sauce Light"/>
              </a:endParaRPr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3502622" y="4361990"/>
            <a:ext cx="2459408" cy="3407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 dirty="0">
                <a:solidFill>
                  <a:srgbClr val="231F20"/>
                </a:solidFill>
                <a:latin typeface="Open Sauce Bold"/>
              </a:rPr>
              <a:t>63010492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7701679" y="3740908"/>
            <a:ext cx="2459408" cy="3407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 dirty="0">
                <a:solidFill>
                  <a:srgbClr val="231F20"/>
                </a:solidFill>
                <a:latin typeface="Open Sauce Bold"/>
              </a:rPr>
              <a:t>63010616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1759392" y="4235651"/>
            <a:ext cx="2459408" cy="3407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 dirty="0">
                <a:solidFill>
                  <a:srgbClr val="231F20"/>
                </a:solidFill>
                <a:latin typeface="Open Sauce Bold"/>
              </a:rPr>
              <a:t>63010665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5521837" y="5871548"/>
            <a:ext cx="2459408" cy="3407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 dirty="0">
                <a:solidFill>
                  <a:srgbClr val="231F20"/>
                </a:solidFill>
                <a:latin typeface="Open Sauce Bold"/>
              </a:rPr>
              <a:t>63010702</a:t>
            </a:r>
          </a:p>
        </p:txBody>
      </p:sp>
      <p:sp>
        <p:nvSpPr>
          <p:cNvPr id="35" name="TextBox 35"/>
          <p:cNvSpPr txBox="1"/>
          <p:nvPr/>
        </p:nvSpPr>
        <p:spPr>
          <a:xfrm rot="-5400000">
            <a:off x="-1076245" y="2336890"/>
            <a:ext cx="2882608" cy="2662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r">
              <a:lnSpc>
                <a:spcPts val="2400"/>
              </a:lnSpc>
              <a:spcBef>
                <a:spcPct val="0"/>
              </a:spcBef>
            </a:pPr>
            <a:r>
              <a:rPr lang="en-US" sz="1200" dirty="0">
                <a:solidFill>
                  <a:srgbClr val="545454"/>
                </a:solidFill>
                <a:latin typeface="Open Sauce Light Bold"/>
              </a:rPr>
              <a:t>Soy  milk</a:t>
            </a:r>
            <a:endParaRPr lang="en-US" sz="1200" u="none" dirty="0">
              <a:solidFill>
                <a:srgbClr val="545454"/>
              </a:solidFill>
              <a:latin typeface="Open Sauce Light Bold"/>
            </a:endParaRPr>
          </a:p>
        </p:txBody>
      </p:sp>
      <p:sp>
        <p:nvSpPr>
          <p:cNvPr id="36" name="TextBox 36"/>
          <p:cNvSpPr txBox="1"/>
          <p:nvPr/>
        </p:nvSpPr>
        <p:spPr>
          <a:xfrm rot="5400000">
            <a:off x="16400876" y="2336890"/>
            <a:ext cx="2882608" cy="2662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just">
              <a:lnSpc>
                <a:spcPts val="2400"/>
              </a:lnSpc>
              <a:spcBef>
                <a:spcPct val="0"/>
              </a:spcBef>
            </a:pPr>
            <a:r>
              <a:rPr lang="en-US" sz="1200" u="none" dirty="0">
                <a:solidFill>
                  <a:srgbClr val="545454"/>
                </a:solidFill>
                <a:latin typeface="Open Sauce Light Bold"/>
              </a:rPr>
              <a:t>Soy milk</a:t>
            </a:r>
          </a:p>
        </p:txBody>
      </p:sp>
      <p:sp>
        <p:nvSpPr>
          <p:cNvPr id="38" name="กล่องข้อความ 37">
            <a:extLst>
              <a:ext uri="{FF2B5EF4-FFF2-40B4-BE49-F238E27FC236}">
                <a16:creationId xmlns:a16="http://schemas.microsoft.com/office/drawing/2014/main" id="{FF8CB478-8430-471E-913B-8CC1362E7C13}"/>
              </a:ext>
            </a:extLst>
          </p:cNvPr>
          <p:cNvSpPr txBox="1"/>
          <p:nvPr/>
        </p:nvSpPr>
        <p:spPr>
          <a:xfrm>
            <a:off x="2829707" y="4790546"/>
            <a:ext cx="3805237" cy="4129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2400" dirty="0" err="1">
                <a:solidFill>
                  <a:srgbClr val="000000"/>
                </a:solidFill>
                <a:latin typeface="Open Sauce Light"/>
              </a:rPr>
              <a:t>Napasorn</a:t>
            </a:r>
            <a:r>
              <a:rPr lang="en-US" sz="2400" dirty="0">
                <a:solidFill>
                  <a:srgbClr val="000000"/>
                </a:solidFill>
                <a:latin typeface="Open Sauce Light"/>
              </a:rPr>
              <a:t>  </a:t>
            </a:r>
            <a:r>
              <a:rPr lang="en-US" sz="2400" dirty="0" err="1">
                <a:solidFill>
                  <a:srgbClr val="000000"/>
                </a:solidFill>
                <a:latin typeface="Open Sauce Light"/>
              </a:rPr>
              <a:t>Chalanumas</a:t>
            </a:r>
            <a:endParaRPr lang="en-US" sz="2400" dirty="0">
              <a:solidFill>
                <a:srgbClr val="000000"/>
              </a:solidFill>
              <a:latin typeface="Open Sauce Light"/>
            </a:endParaRPr>
          </a:p>
        </p:txBody>
      </p:sp>
      <p:sp>
        <p:nvSpPr>
          <p:cNvPr id="42" name="กล่องข้อความ 41">
            <a:extLst>
              <a:ext uri="{FF2B5EF4-FFF2-40B4-BE49-F238E27FC236}">
                <a16:creationId xmlns:a16="http://schemas.microsoft.com/office/drawing/2014/main" id="{D6FA627F-A355-4130-A2B3-861BFF1A913E}"/>
              </a:ext>
            </a:extLst>
          </p:cNvPr>
          <p:cNvSpPr txBox="1"/>
          <p:nvPr/>
        </p:nvSpPr>
        <p:spPr>
          <a:xfrm>
            <a:off x="14020800" y="6412060"/>
            <a:ext cx="4495800" cy="4129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2400" dirty="0" err="1">
                <a:solidFill>
                  <a:srgbClr val="000000"/>
                </a:solidFill>
                <a:latin typeface="Open Sauce Light"/>
              </a:rPr>
              <a:t>Peerapat</a:t>
            </a:r>
            <a:r>
              <a:rPr lang="en-US" sz="2400" dirty="0">
                <a:solidFill>
                  <a:srgbClr val="000000"/>
                </a:solidFill>
                <a:latin typeface="Open Sauce Light"/>
              </a:rPr>
              <a:t>  </a:t>
            </a:r>
            <a:r>
              <a:rPr lang="en-US" sz="2400" dirty="0" err="1">
                <a:solidFill>
                  <a:srgbClr val="000000"/>
                </a:solidFill>
                <a:latin typeface="Open Sauce Light"/>
              </a:rPr>
              <a:t>Sattapornnara</a:t>
            </a:r>
            <a:endParaRPr lang="en-US" sz="2400" dirty="0">
              <a:solidFill>
                <a:srgbClr val="000000"/>
              </a:solidFill>
              <a:latin typeface="Open Sauce Light"/>
            </a:endParaRPr>
          </a:p>
        </p:txBody>
      </p:sp>
      <p:sp>
        <p:nvSpPr>
          <p:cNvPr id="44" name="กล่องข้อความ 43">
            <a:extLst>
              <a:ext uri="{FF2B5EF4-FFF2-40B4-BE49-F238E27FC236}">
                <a16:creationId xmlns:a16="http://schemas.microsoft.com/office/drawing/2014/main" id="{5B595C2D-AE80-4F90-93C5-822DAAC5DEE3}"/>
              </a:ext>
            </a:extLst>
          </p:cNvPr>
          <p:cNvSpPr txBox="1"/>
          <p:nvPr/>
        </p:nvSpPr>
        <p:spPr>
          <a:xfrm>
            <a:off x="10055577" y="4790546"/>
            <a:ext cx="5867038" cy="4129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2400" dirty="0" err="1">
                <a:solidFill>
                  <a:srgbClr val="000000"/>
                </a:solidFill>
                <a:latin typeface="Open Sauce Light"/>
              </a:rPr>
              <a:t>Phanchita</a:t>
            </a:r>
            <a:r>
              <a:rPr lang="en-US" sz="2400" dirty="0">
                <a:solidFill>
                  <a:srgbClr val="000000"/>
                </a:solidFill>
                <a:latin typeface="Open Sauce Light"/>
              </a:rPr>
              <a:t>  </a:t>
            </a:r>
            <a:r>
              <a:rPr lang="en-US" sz="2400" dirty="0" err="1">
                <a:solidFill>
                  <a:srgbClr val="000000"/>
                </a:solidFill>
                <a:latin typeface="Open Sauce Light"/>
              </a:rPr>
              <a:t>Teraphatanaroj</a:t>
            </a:r>
            <a:endParaRPr lang="en-US" sz="2400" dirty="0">
              <a:solidFill>
                <a:srgbClr val="000000"/>
              </a:solidFill>
              <a:latin typeface="Open Sauce Light"/>
            </a:endParaRPr>
          </a:p>
        </p:txBody>
      </p:sp>
      <p:sp>
        <p:nvSpPr>
          <p:cNvPr id="46" name="กล่องข้อความ 45">
            <a:extLst>
              <a:ext uri="{FF2B5EF4-FFF2-40B4-BE49-F238E27FC236}">
                <a16:creationId xmlns:a16="http://schemas.microsoft.com/office/drawing/2014/main" id="{36218AA7-9D24-491E-B64E-82F6C8C31A4B}"/>
              </a:ext>
            </a:extLst>
          </p:cNvPr>
          <p:cNvSpPr txBox="1"/>
          <p:nvPr/>
        </p:nvSpPr>
        <p:spPr>
          <a:xfrm>
            <a:off x="7019911" y="4277144"/>
            <a:ext cx="3923689" cy="4129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2400" dirty="0" err="1">
                <a:solidFill>
                  <a:srgbClr val="000000"/>
                </a:solidFill>
                <a:latin typeface="Open Sauce Light"/>
              </a:rPr>
              <a:t>Punnawich</a:t>
            </a:r>
            <a:r>
              <a:rPr lang="en-US" sz="2400" dirty="0">
                <a:solidFill>
                  <a:srgbClr val="000000"/>
                </a:solidFill>
                <a:latin typeface="Open Sauce Light"/>
              </a:rPr>
              <a:t>  </a:t>
            </a:r>
            <a:r>
              <a:rPr lang="en-US" sz="2400" dirty="0" err="1">
                <a:solidFill>
                  <a:srgbClr val="000000"/>
                </a:solidFill>
                <a:latin typeface="Open Sauce Light"/>
              </a:rPr>
              <a:t>Panichphol</a:t>
            </a:r>
            <a:r>
              <a:rPr lang="en-US" sz="2400" dirty="0">
                <a:solidFill>
                  <a:srgbClr val="000000"/>
                </a:solidFill>
                <a:latin typeface="Open Sauce Light"/>
              </a:rPr>
              <a:t> </a:t>
            </a:r>
          </a:p>
        </p:txBody>
      </p:sp>
      <p:sp>
        <p:nvSpPr>
          <p:cNvPr id="48" name="กล่องข้อความ 47">
            <a:extLst>
              <a:ext uri="{FF2B5EF4-FFF2-40B4-BE49-F238E27FC236}">
                <a16:creationId xmlns:a16="http://schemas.microsoft.com/office/drawing/2014/main" id="{DEDA4408-0257-4947-8242-88A19342DC92}"/>
              </a:ext>
            </a:extLst>
          </p:cNvPr>
          <p:cNvSpPr txBox="1"/>
          <p:nvPr/>
        </p:nvSpPr>
        <p:spPr>
          <a:xfrm>
            <a:off x="6905248" y="7982664"/>
            <a:ext cx="3923689" cy="4129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2400" dirty="0" err="1">
                <a:solidFill>
                  <a:srgbClr val="000000"/>
                </a:solidFill>
                <a:latin typeface="Open Sauce Light"/>
              </a:rPr>
              <a:t>Fikaew</a:t>
            </a:r>
            <a:r>
              <a:rPr lang="en-US" sz="2400" dirty="0">
                <a:solidFill>
                  <a:srgbClr val="000000"/>
                </a:solidFill>
                <a:latin typeface="Open Sauce Light"/>
              </a:rPr>
              <a:t>   </a:t>
            </a:r>
            <a:r>
              <a:rPr lang="en-US" sz="2400" dirty="0" err="1">
                <a:solidFill>
                  <a:srgbClr val="000000"/>
                </a:solidFill>
                <a:latin typeface="Open Sauce Light"/>
              </a:rPr>
              <a:t>Chayawattana</a:t>
            </a:r>
            <a:endParaRPr lang="en-US" sz="2400" dirty="0">
              <a:solidFill>
                <a:srgbClr val="000000"/>
              </a:solidFill>
              <a:latin typeface="Open Sauce Light"/>
            </a:endParaRPr>
          </a:p>
        </p:txBody>
      </p:sp>
      <p:grpSp>
        <p:nvGrpSpPr>
          <p:cNvPr id="49" name="Group 11">
            <a:extLst>
              <a:ext uri="{FF2B5EF4-FFF2-40B4-BE49-F238E27FC236}">
                <a16:creationId xmlns:a16="http://schemas.microsoft.com/office/drawing/2014/main" id="{F7F8C5A8-97A4-49D4-B103-D595B2668B83}"/>
              </a:ext>
            </a:extLst>
          </p:cNvPr>
          <p:cNvGrpSpPr/>
          <p:nvPr/>
        </p:nvGrpSpPr>
        <p:grpSpPr>
          <a:xfrm>
            <a:off x="8867093" y="7113439"/>
            <a:ext cx="142875" cy="142875"/>
            <a:chOff x="0" y="0"/>
            <a:chExt cx="6350000" cy="6350000"/>
          </a:xfrm>
        </p:grpSpPr>
        <p:sp>
          <p:nvSpPr>
            <p:cNvPr id="50" name="Freeform 12">
              <a:extLst>
                <a:ext uri="{FF2B5EF4-FFF2-40B4-BE49-F238E27FC236}">
                  <a16:creationId xmlns:a16="http://schemas.microsoft.com/office/drawing/2014/main" id="{9375361E-0134-47B1-A234-3096BEC5CD30}"/>
                </a:ext>
              </a:extLst>
            </p:cNvPr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545454"/>
            </a:solidFill>
          </p:spPr>
        </p:sp>
      </p:grpSp>
      <p:sp>
        <p:nvSpPr>
          <p:cNvPr id="52" name="กล่องข้อความ 51">
            <a:extLst>
              <a:ext uri="{FF2B5EF4-FFF2-40B4-BE49-F238E27FC236}">
                <a16:creationId xmlns:a16="http://schemas.microsoft.com/office/drawing/2014/main" id="{859B575E-EE74-4B91-BF49-7020D4CE2F59}"/>
              </a:ext>
            </a:extLst>
          </p:cNvPr>
          <p:cNvSpPr txBox="1"/>
          <p:nvPr/>
        </p:nvSpPr>
        <p:spPr>
          <a:xfrm>
            <a:off x="3372412" y="7430037"/>
            <a:ext cx="11117942" cy="4420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 dirty="0">
                <a:solidFill>
                  <a:srgbClr val="231F20"/>
                </a:solidFill>
                <a:latin typeface="Open Sauce Bold"/>
              </a:rPr>
              <a:t>63010719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9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สี่เหลี่ยมผืนผ้า 31">
            <a:extLst>
              <a:ext uri="{FF2B5EF4-FFF2-40B4-BE49-F238E27FC236}">
                <a16:creationId xmlns:a16="http://schemas.microsoft.com/office/drawing/2014/main" id="{637143A3-9B15-4539-BBCE-38724DE46256}"/>
              </a:ext>
            </a:extLst>
          </p:cNvPr>
          <p:cNvSpPr/>
          <p:nvPr/>
        </p:nvSpPr>
        <p:spPr>
          <a:xfrm>
            <a:off x="13172376" y="321919"/>
            <a:ext cx="4840910" cy="587897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solidFill>
                <a:srgbClr val="DFCC9D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3339254" y="909816"/>
            <a:ext cx="12649200" cy="11269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lnSpc>
                <a:spcPct val="150000"/>
              </a:lnSpc>
              <a:spcBef>
                <a:spcPct val="0"/>
              </a:spcBef>
            </a:pPr>
            <a:r>
              <a:rPr lang="en-US" sz="2600" u="none" dirty="0">
                <a:solidFill>
                  <a:srgbClr val="DFCC9D"/>
                </a:solidFill>
                <a:latin typeface="Open Sauce Bold"/>
              </a:rPr>
              <a:t>Wait for the boiling soy pot to cool down </a:t>
            </a:r>
          </a:p>
          <a:p>
            <a:pPr marL="0" lvl="0" indent="0" algn="just">
              <a:lnSpc>
                <a:spcPct val="150000"/>
              </a:lnSpc>
              <a:spcBef>
                <a:spcPct val="0"/>
              </a:spcBef>
            </a:pPr>
            <a:r>
              <a:rPr lang="en-US" sz="2600" u="none" dirty="0">
                <a:solidFill>
                  <a:srgbClr val="DFCC9D"/>
                </a:solidFill>
                <a:latin typeface="Open Sauce Bold"/>
              </a:rPr>
              <a:t>before handling it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804562" y="7920584"/>
            <a:ext cx="5194187" cy="5501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lnSpc>
                <a:spcPct val="150000"/>
              </a:lnSpc>
              <a:spcBef>
                <a:spcPct val="0"/>
              </a:spcBef>
            </a:pPr>
            <a:endParaRPr lang="en-US" sz="2600" u="none" dirty="0">
              <a:solidFill>
                <a:srgbClr val="DFCC9D"/>
              </a:solidFill>
              <a:latin typeface="Hatton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3171496" y="4564281"/>
            <a:ext cx="8726243" cy="17270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lnSpc>
                <a:spcPct val="150000"/>
              </a:lnSpc>
              <a:spcBef>
                <a:spcPct val="0"/>
              </a:spcBef>
            </a:pPr>
            <a:endParaRPr lang="en-US" sz="2600" u="none" dirty="0">
              <a:solidFill>
                <a:srgbClr val="DFCC9D"/>
              </a:solidFill>
              <a:latin typeface="Open Sauce Bold"/>
            </a:endParaRPr>
          </a:p>
          <a:p>
            <a:pPr marL="0" lvl="0" indent="0" algn="just">
              <a:lnSpc>
                <a:spcPct val="150000"/>
              </a:lnSpc>
              <a:spcBef>
                <a:spcPct val="0"/>
              </a:spcBef>
            </a:pPr>
            <a:r>
              <a:rPr lang="en-US" sz="2600" u="none" dirty="0">
                <a:solidFill>
                  <a:srgbClr val="DFCC9D"/>
                </a:solidFill>
                <a:latin typeface="Open Sauce Bold"/>
              </a:rPr>
              <a:t>Always Clean the machine and tool then return it to</a:t>
            </a:r>
          </a:p>
          <a:p>
            <a:pPr marL="0" lvl="0" indent="0" algn="just">
              <a:lnSpc>
                <a:spcPct val="150000"/>
              </a:lnSpc>
              <a:spcBef>
                <a:spcPct val="0"/>
              </a:spcBef>
            </a:pPr>
            <a:r>
              <a:rPr lang="en-US" sz="2600" u="none" dirty="0">
                <a:solidFill>
                  <a:srgbClr val="DFCC9D"/>
                </a:solidFill>
                <a:latin typeface="Open Sauce Bold"/>
              </a:rPr>
              <a:t> it's proper storage place, After using a tool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1261817" y="7903280"/>
            <a:ext cx="4840910" cy="2935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520"/>
              </a:lnSpc>
              <a:spcBef>
                <a:spcPct val="0"/>
              </a:spcBef>
            </a:pPr>
            <a:endParaRPr lang="en-US" sz="1800" u="none" dirty="0">
              <a:solidFill>
                <a:srgbClr val="FFFFFF"/>
              </a:solidFill>
              <a:latin typeface="Open Sauce Light"/>
            </a:endParaRPr>
          </a:p>
        </p:txBody>
      </p:sp>
      <p:sp>
        <p:nvSpPr>
          <p:cNvPr id="38" name="กล่องข้อความ 37">
            <a:extLst>
              <a:ext uri="{FF2B5EF4-FFF2-40B4-BE49-F238E27FC236}">
                <a16:creationId xmlns:a16="http://schemas.microsoft.com/office/drawing/2014/main" id="{40B3360C-87D8-43FA-A53C-66BDC18D1BC4}"/>
              </a:ext>
            </a:extLst>
          </p:cNvPr>
          <p:cNvSpPr txBox="1"/>
          <p:nvPr/>
        </p:nvSpPr>
        <p:spPr>
          <a:xfrm>
            <a:off x="13411200" y="419100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u="none" dirty="0">
                <a:solidFill>
                  <a:schemeClr val="bg1">
                    <a:lumMod val="85000"/>
                  </a:schemeClr>
                </a:solidFill>
                <a:latin typeface="Open Sauce Bold" panose="020B0604020202020204" charset="0"/>
              </a:rPr>
              <a:t>Accidents in the production process</a:t>
            </a:r>
            <a:endParaRPr lang="th-TH" dirty="0">
              <a:solidFill>
                <a:schemeClr val="bg1">
                  <a:lumMod val="85000"/>
                </a:schemeClr>
              </a:solidFill>
              <a:latin typeface="Open Sauce Bold" panose="020B0604020202020204" charset="0"/>
            </a:endParaRPr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FE5CE2E1-BAA9-4A40-9C72-0B07A24C57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5093" y="1856001"/>
            <a:ext cx="3457750" cy="2576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>
            <a:extLst>
              <a:ext uri="{FF2B5EF4-FFF2-40B4-BE49-F238E27FC236}">
                <a16:creationId xmlns:a16="http://schemas.microsoft.com/office/drawing/2014/main" id="{39CB84D3-F8D4-416F-A37A-7BD8A9BC57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6483069"/>
            <a:ext cx="3531784" cy="3531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>
            <a:extLst>
              <a:ext uri="{FF2B5EF4-FFF2-40B4-BE49-F238E27FC236}">
                <a16:creationId xmlns:a16="http://schemas.microsoft.com/office/drawing/2014/main" id="{7B034F6E-E68C-4B5F-85E9-6313253F7A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1528642" flipV="1">
            <a:off x="9765514" y="982208"/>
            <a:ext cx="13287049" cy="2778201"/>
          </a:xfrm>
          <a:prstGeom prst="rect">
            <a:avLst/>
          </a:prstGeom>
        </p:spPr>
      </p:pic>
      <p:pic>
        <p:nvPicPr>
          <p:cNvPr id="14" name="Picture 4" descr="Production icon symbol creative sign from Vector Image">
            <a:extLst>
              <a:ext uri="{FF2B5EF4-FFF2-40B4-BE49-F238E27FC236}">
                <a16:creationId xmlns:a16="http://schemas.microsoft.com/office/drawing/2014/main" id="{AB405B7C-94FF-4D9D-A395-131CEBE640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5278" b="57593" l="27000" r="80100">
                        <a14:foregroundMark x1="58800" y1="27963" x2="58700" y2="25278"/>
                        <a14:foregroundMark x1="39800" y1="38611" x2="38600" y2="41574"/>
                        <a14:foregroundMark x1="38600" y1="34722" x2="38600" y2="34722"/>
                        <a14:foregroundMark x1="54300" y1="43889" x2="54300" y2="43889"/>
                        <a14:foregroundMark x1="52800" y1="54167" x2="52800" y2="54167"/>
                        <a14:foregroundMark x1="45800" y1="53333" x2="45800" y2="53333"/>
                        <a14:foregroundMark x1="39000" y1="54074" x2="39000" y2="54074"/>
                        <a14:foregroundMark x1="32000" y1="53519" x2="32000" y2="53519"/>
                        <a14:foregroundMark x1="59900" y1="53241" x2="59900" y2="53241"/>
                        <a14:foregroundMark x1="67100" y1="53889" x2="67100" y2="53889"/>
                        <a14:foregroundMark x1="70200" y1="51667" x2="70200" y2="51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399" t="22160" r="13200" b="38469"/>
          <a:stretch/>
        </p:blipFill>
        <p:spPr bwMode="auto">
          <a:xfrm>
            <a:off x="15224403" y="1415434"/>
            <a:ext cx="1730960" cy="1108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สี่เหลี่ยมผืนผ้า 14">
            <a:extLst>
              <a:ext uri="{FF2B5EF4-FFF2-40B4-BE49-F238E27FC236}">
                <a16:creationId xmlns:a16="http://schemas.microsoft.com/office/drawing/2014/main" id="{3AD19E19-5EDA-4D5A-98CC-C2655E0A5E6A}"/>
              </a:ext>
            </a:extLst>
          </p:cNvPr>
          <p:cNvSpPr/>
          <p:nvPr/>
        </p:nvSpPr>
        <p:spPr>
          <a:xfrm>
            <a:off x="0" y="-17929"/>
            <a:ext cx="2796988" cy="10304929"/>
          </a:xfrm>
          <a:prstGeom prst="rect">
            <a:avLst/>
          </a:prstGeom>
          <a:solidFill>
            <a:srgbClr val="565F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1924270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9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4">
            <a:extLst>
              <a:ext uri="{FF2B5EF4-FFF2-40B4-BE49-F238E27FC236}">
                <a16:creationId xmlns:a16="http://schemas.microsoft.com/office/drawing/2014/main" id="{7B034F6E-E68C-4B5F-85E9-6313253F7A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528642" flipV="1">
            <a:off x="9765514" y="982208"/>
            <a:ext cx="13287049" cy="2778201"/>
          </a:xfrm>
          <a:prstGeom prst="rect">
            <a:avLst/>
          </a:prstGeom>
        </p:spPr>
      </p:pic>
      <p:sp>
        <p:nvSpPr>
          <p:cNvPr id="32" name="สี่เหลี่ยมผืนผ้า 31">
            <a:extLst>
              <a:ext uri="{FF2B5EF4-FFF2-40B4-BE49-F238E27FC236}">
                <a16:creationId xmlns:a16="http://schemas.microsoft.com/office/drawing/2014/main" id="{637143A3-9B15-4539-BBCE-38724DE46256}"/>
              </a:ext>
            </a:extLst>
          </p:cNvPr>
          <p:cNvSpPr/>
          <p:nvPr/>
        </p:nvSpPr>
        <p:spPr>
          <a:xfrm>
            <a:off x="13172376" y="321919"/>
            <a:ext cx="4840910" cy="587897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solidFill>
                <a:srgbClr val="DFCC9D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3599965" y="1816265"/>
            <a:ext cx="6797567" cy="17270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lnSpc>
                <a:spcPct val="150000"/>
              </a:lnSpc>
              <a:spcBef>
                <a:spcPct val="0"/>
              </a:spcBef>
            </a:pPr>
            <a:r>
              <a:rPr lang="en-US" sz="2600" u="none" dirty="0">
                <a:solidFill>
                  <a:srgbClr val="DFCC9D"/>
                </a:solidFill>
                <a:latin typeface="Open Sauce Bold"/>
              </a:rPr>
              <a:t>Always check the electrical system </a:t>
            </a:r>
          </a:p>
          <a:p>
            <a:pPr marL="0" lvl="0" indent="0" algn="just">
              <a:lnSpc>
                <a:spcPct val="150000"/>
              </a:lnSpc>
              <a:spcBef>
                <a:spcPct val="0"/>
              </a:spcBef>
            </a:pPr>
            <a:r>
              <a:rPr lang="en-US" sz="2600" u="none" dirty="0">
                <a:solidFill>
                  <a:srgbClr val="DFCC9D"/>
                </a:solidFill>
                <a:latin typeface="Open Sauce Bold"/>
              </a:rPr>
              <a:t>to prevent short circuit</a:t>
            </a:r>
          </a:p>
          <a:p>
            <a:pPr marL="0" lvl="0" indent="0" algn="just">
              <a:lnSpc>
                <a:spcPct val="150000"/>
              </a:lnSpc>
              <a:spcBef>
                <a:spcPct val="0"/>
              </a:spcBef>
            </a:pPr>
            <a:endParaRPr lang="en-US" sz="2600" u="none" dirty="0">
              <a:solidFill>
                <a:srgbClr val="DFCC9D"/>
              </a:solidFill>
              <a:latin typeface="Open Sauce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804562" y="7920584"/>
            <a:ext cx="5194187" cy="5501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lnSpc>
                <a:spcPct val="150000"/>
              </a:lnSpc>
              <a:spcBef>
                <a:spcPct val="0"/>
              </a:spcBef>
            </a:pPr>
            <a:endParaRPr lang="en-US" sz="2600" u="none" dirty="0">
              <a:solidFill>
                <a:srgbClr val="DFCC9D"/>
              </a:solidFill>
              <a:latin typeface="Hatton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1261817" y="7903280"/>
            <a:ext cx="4840910" cy="2935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520"/>
              </a:lnSpc>
              <a:spcBef>
                <a:spcPct val="0"/>
              </a:spcBef>
            </a:pPr>
            <a:endParaRPr lang="en-US" sz="1800" u="none" dirty="0">
              <a:solidFill>
                <a:srgbClr val="FFFFFF"/>
              </a:solidFill>
              <a:latin typeface="Open Sauce Light"/>
            </a:endParaRPr>
          </a:p>
        </p:txBody>
      </p:sp>
      <p:sp>
        <p:nvSpPr>
          <p:cNvPr id="38" name="กล่องข้อความ 37">
            <a:extLst>
              <a:ext uri="{FF2B5EF4-FFF2-40B4-BE49-F238E27FC236}">
                <a16:creationId xmlns:a16="http://schemas.microsoft.com/office/drawing/2014/main" id="{40B3360C-87D8-43FA-A53C-66BDC18D1BC4}"/>
              </a:ext>
            </a:extLst>
          </p:cNvPr>
          <p:cNvSpPr txBox="1"/>
          <p:nvPr/>
        </p:nvSpPr>
        <p:spPr>
          <a:xfrm>
            <a:off x="14602231" y="495300"/>
            <a:ext cx="1981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Open Sauce Bold" panose="020B0604020202020204" charset="0"/>
              </a:rPr>
              <a:t>Fire Accident</a:t>
            </a:r>
            <a:endParaRPr lang="th-TH" dirty="0">
              <a:solidFill>
                <a:schemeClr val="bg1">
                  <a:lumMod val="85000"/>
                </a:schemeClr>
              </a:solidFill>
              <a:latin typeface="Open Sauce Bold" panose="020B060402020202020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19559AF-C942-4B34-9344-23735DC1B8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2880712"/>
            <a:ext cx="4954325" cy="4969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id="{F3984EC7-5A96-487B-BC5C-19F096CC1D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41" b="23179"/>
          <a:stretch/>
        </p:blipFill>
        <p:spPr bwMode="auto">
          <a:xfrm>
            <a:off x="14321952" y="819738"/>
            <a:ext cx="2261479" cy="1889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สี่เหลี่ยมผืนผ้า 18">
            <a:extLst>
              <a:ext uri="{FF2B5EF4-FFF2-40B4-BE49-F238E27FC236}">
                <a16:creationId xmlns:a16="http://schemas.microsoft.com/office/drawing/2014/main" id="{543ED98B-E752-4D28-B6AC-1076D86E0CD8}"/>
              </a:ext>
            </a:extLst>
          </p:cNvPr>
          <p:cNvSpPr/>
          <p:nvPr/>
        </p:nvSpPr>
        <p:spPr>
          <a:xfrm>
            <a:off x="0" y="-17929"/>
            <a:ext cx="2796988" cy="10304929"/>
          </a:xfrm>
          <a:prstGeom prst="rect">
            <a:avLst/>
          </a:prstGeom>
          <a:solidFill>
            <a:srgbClr val="565F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4389610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4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">
            <a:extLst>
              <a:ext uri="{FF2B5EF4-FFF2-40B4-BE49-F238E27FC236}">
                <a16:creationId xmlns:a16="http://schemas.microsoft.com/office/drawing/2014/main" id="{FE8A309B-CBAE-43AD-98E4-10F8C065DE0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2486712">
            <a:off x="3768829" y="2281471"/>
            <a:ext cx="10228942" cy="6065161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5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2611884">
            <a:off x="3724474" y="2218732"/>
            <a:ext cx="10228942" cy="6065161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3884558" y="2937127"/>
            <a:ext cx="9908773" cy="4412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8640"/>
              </a:lnSpc>
              <a:spcBef>
                <a:spcPct val="0"/>
              </a:spcBef>
            </a:pPr>
            <a:endParaRPr lang="en-US" sz="7200" u="none" dirty="0">
              <a:solidFill>
                <a:srgbClr val="505948"/>
              </a:solidFill>
              <a:latin typeface="Hatton Bold"/>
            </a:endParaRPr>
          </a:p>
          <a:p>
            <a:pPr marL="0" lvl="0" indent="0" algn="ctr">
              <a:lnSpc>
                <a:spcPts val="8640"/>
              </a:lnSpc>
              <a:spcBef>
                <a:spcPct val="0"/>
              </a:spcBef>
            </a:pPr>
            <a:r>
              <a:rPr lang="en-US" sz="7200" u="none" dirty="0">
                <a:solidFill>
                  <a:srgbClr val="505948"/>
                </a:solidFill>
                <a:latin typeface="Hatton Bold"/>
              </a:rPr>
              <a:t> </a:t>
            </a:r>
            <a:r>
              <a:rPr lang="en-US" sz="7200" b="1" u="none" dirty="0">
                <a:solidFill>
                  <a:srgbClr val="505948"/>
                </a:solidFill>
                <a:latin typeface="Hatton Bold"/>
              </a:rPr>
              <a:t>SAFETY</a:t>
            </a:r>
          </a:p>
          <a:p>
            <a:pPr marL="0" lvl="0" indent="0" algn="ctr">
              <a:lnSpc>
                <a:spcPts val="8640"/>
              </a:lnSpc>
              <a:spcBef>
                <a:spcPct val="0"/>
              </a:spcBef>
            </a:pPr>
            <a:r>
              <a:rPr lang="en-US" sz="7200" b="1" u="none" dirty="0">
                <a:solidFill>
                  <a:srgbClr val="505948"/>
                </a:solidFill>
                <a:latin typeface="Hatton Bold"/>
              </a:rPr>
              <a:t> PRECAUTIONS</a:t>
            </a:r>
            <a:endParaRPr lang="en-US" sz="7200" u="none" dirty="0">
              <a:solidFill>
                <a:srgbClr val="505948"/>
              </a:solidFill>
              <a:latin typeface="Hatton Bold"/>
            </a:endParaRPr>
          </a:p>
          <a:p>
            <a:pPr marL="0" lvl="0" indent="0" algn="ctr">
              <a:lnSpc>
                <a:spcPts val="8640"/>
              </a:lnSpc>
              <a:spcBef>
                <a:spcPct val="0"/>
              </a:spcBef>
            </a:pPr>
            <a:endParaRPr lang="en-US" sz="7200" u="none" dirty="0">
              <a:solidFill>
                <a:srgbClr val="505948"/>
              </a:solidFill>
              <a:latin typeface="Hatton Bold"/>
            </a:endParaRPr>
          </a:p>
        </p:txBody>
      </p:sp>
      <p:sp>
        <p:nvSpPr>
          <p:cNvPr id="17" name="TextBox 17"/>
          <p:cNvSpPr txBox="1"/>
          <p:nvPr/>
        </p:nvSpPr>
        <p:spPr>
          <a:xfrm rot="-5400000">
            <a:off x="-1009772" y="5336117"/>
            <a:ext cx="2882608" cy="2661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2400"/>
              </a:lnSpc>
              <a:spcBef>
                <a:spcPct val="0"/>
              </a:spcBef>
            </a:pPr>
            <a:r>
              <a:rPr lang="en-US" sz="12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Silk-Moy (Incorporated) Corporation , LTD</a:t>
            </a:r>
            <a:endParaRPr lang="en-US" sz="1200" u="none" dirty="0">
              <a:solidFill>
                <a:srgbClr val="545454"/>
              </a:solidFill>
              <a:latin typeface="Open Sauce Light Bold"/>
            </a:endParaRPr>
          </a:p>
        </p:txBody>
      </p:sp>
      <p:sp>
        <p:nvSpPr>
          <p:cNvPr id="18" name="TextBox 18"/>
          <p:cNvSpPr txBox="1"/>
          <p:nvPr/>
        </p:nvSpPr>
        <p:spPr>
          <a:xfrm rot="5400000">
            <a:off x="16400876" y="5336117"/>
            <a:ext cx="2882608" cy="2661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2400"/>
              </a:lnSpc>
              <a:spcBef>
                <a:spcPct val="0"/>
              </a:spcBef>
            </a:pPr>
            <a:r>
              <a:rPr lang="en-US" sz="12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Silk-Moy (Incorporated) Corporation , LTD</a:t>
            </a:r>
            <a:endParaRPr lang="en-US" sz="1200" u="none" dirty="0">
              <a:solidFill>
                <a:srgbClr val="545454"/>
              </a:solidFill>
              <a:latin typeface="Open Sauce Light Bold"/>
            </a:endParaRPr>
          </a:p>
        </p:txBody>
      </p:sp>
    </p:spTree>
    <p:extLst>
      <p:ext uri="{BB962C8B-B14F-4D97-AF65-F5344CB8AC3E}">
        <p14:creationId xmlns:p14="http://schemas.microsoft.com/office/powerpoint/2010/main" val="28357611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9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0B5BFB50-A2E4-4C79-A5A9-9FE9D1B738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5846"/>
          <a:stretch/>
        </p:blipFill>
        <p:spPr>
          <a:xfrm>
            <a:off x="1525305" y="1235540"/>
            <a:ext cx="8714461" cy="6989857"/>
          </a:xfrm>
          <a:prstGeom prst="hexagon">
            <a:avLst/>
          </a:prstGeom>
          <a:effectLst>
            <a:reflection blurRad="6350" stA="50000" endA="275" endPos="40000" dist="101600" dir="5400000" sy="-100000" algn="bl" rotWithShape="0"/>
          </a:effectLst>
        </p:spPr>
      </p:pic>
      <p:sp>
        <p:nvSpPr>
          <p:cNvPr id="32" name="สี่เหลี่ยมผืนผ้า 31">
            <a:extLst>
              <a:ext uri="{FF2B5EF4-FFF2-40B4-BE49-F238E27FC236}">
                <a16:creationId xmlns:a16="http://schemas.microsoft.com/office/drawing/2014/main" id="{637143A3-9B15-4539-BBCE-38724DE46256}"/>
              </a:ext>
            </a:extLst>
          </p:cNvPr>
          <p:cNvSpPr/>
          <p:nvPr/>
        </p:nvSpPr>
        <p:spPr>
          <a:xfrm>
            <a:off x="13172376" y="321919"/>
            <a:ext cx="4840910" cy="587897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solidFill>
                <a:srgbClr val="DFCC9D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1239352" y="1812403"/>
            <a:ext cx="4840910" cy="5267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ct val="150000"/>
              </a:lnSpc>
              <a:spcBef>
                <a:spcPct val="0"/>
              </a:spcBef>
            </a:pPr>
            <a:r>
              <a:rPr lang="en-US" sz="2600" u="none" dirty="0">
                <a:solidFill>
                  <a:srgbClr val="DFCC9D"/>
                </a:solidFill>
                <a:latin typeface="Open Sauce Bold"/>
              </a:rPr>
              <a:t>Prevent Objects from Falling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2453535" y="8533323"/>
            <a:ext cx="7497614" cy="1245394"/>
            <a:chOff x="-4874073" y="622916"/>
            <a:chExt cx="15865020" cy="1660524"/>
          </a:xfrm>
        </p:grpSpPr>
        <p:sp>
          <p:nvSpPr>
            <p:cNvPr id="10" name="TextBox 10"/>
            <p:cNvSpPr txBox="1"/>
            <p:nvPr/>
          </p:nvSpPr>
          <p:spPr>
            <a:xfrm>
              <a:off x="-4874073" y="622916"/>
              <a:ext cx="14511590" cy="164147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spcBef>
                  <a:spcPct val="0"/>
                </a:spcBef>
              </a:pPr>
              <a:r>
                <a:rPr lang="en-US" sz="4000" dirty="0">
                  <a:solidFill>
                    <a:schemeClr val="bg2">
                      <a:lumMod val="90000"/>
                    </a:schemeClr>
                  </a:solidFill>
                  <a:latin typeface="Hatton Bold"/>
                </a:rPr>
                <a:t>Safety </a:t>
              </a:r>
            </a:p>
            <a:p>
              <a:pPr marL="0" lvl="0" indent="0" algn="ctr">
                <a:spcBef>
                  <a:spcPct val="0"/>
                </a:spcBef>
              </a:pPr>
              <a:r>
                <a:rPr lang="en-US" sz="4000" u="none" dirty="0">
                  <a:solidFill>
                    <a:schemeClr val="bg2">
                      <a:lumMod val="90000"/>
                    </a:schemeClr>
                  </a:solidFill>
                  <a:latin typeface="Hatton Bold"/>
                </a:rPr>
                <a:t>Precautions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1444394"/>
              <a:ext cx="10990947" cy="83904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just">
                <a:lnSpc>
                  <a:spcPts val="5040"/>
                </a:lnSpc>
                <a:spcBef>
                  <a:spcPct val="0"/>
                </a:spcBef>
              </a:pPr>
              <a:endParaRPr lang="en-US" sz="3600" u="none" dirty="0">
                <a:solidFill>
                  <a:srgbClr val="DFCC9D"/>
                </a:solidFill>
                <a:latin typeface="Hatton"/>
              </a:endParaRPr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1261817" y="5927021"/>
            <a:ext cx="5031410" cy="5266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lnSpc>
                <a:spcPct val="150000"/>
              </a:lnSpc>
              <a:spcBef>
                <a:spcPct val="0"/>
              </a:spcBef>
            </a:pPr>
            <a:r>
              <a:rPr lang="en-US" sz="2600" u="none" dirty="0">
                <a:solidFill>
                  <a:srgbClr val="DFCC9D"/>
                </a:solidFill>
                <a:latin typeface="Open Sauce Bold"/>
              </a:rPr>
              <a:t>Gesture of picking up​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1261817" y="7903280"/>
            <a:ext cx="4840910" cy="2935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520"/>
              </a:lnSpc>
              <a:spcBef>
                <a:spcPct val="0"/>
              </a:spcBef>
            </a:pPr>
            <a:endParaRPr lang="en-US" sz="1800" u="none" dirty="0">
              <a:solidFill>
                <a:srgbClr val="FFFFFF"/>
              </a:solidFill>
              <a:latin typeface="Open Sauce Light"/>
            </a:endParaRPr>
          </a:p>
        </p:txBody>
      </p:sp>
      <p:grpSp>
        <p:nvGrpSpPr>
          <p:cNvPr id="20" name="Group 20"/>
          <p:cNvGrpSpPr/>
          <p:nvPr/>
        </p:nvGrpSpPr>
        <p:grpSpPr>
          <a:xfrm>
            <a:off x="16955363" y="9831386"/>
            <a:ext cx="847699" cy="186128"/>
            <a:chOff x="0" y="0"/>
            <a:chExt cx="1130265" cy="248171"/>
          </a:xfrm>
        </p:grpSpPr>
        <p:sp>
          <p:nvSpPr>
            <p:cNvPr id="21" name="AutoShape 21"/>
            <p:cNvSpPr/>
            <p:nvPr/>
          </p:nvSpPr>
          <p:spPr>
            <a:xfrm>
              <a:off x="0" y="111385"/>
              <a:ext cx="1046834" cy="12700"/>
            </a:xfrm>
            <a:prstGeom prst="rect">
              <a:avLst/>
            </a:prstGeom>
            <a:solidFill>
              <a:srgbClr val="FFFFFF"/>
            </a:solidFill>
          </p:spPr>
        </p:sp>
        <p:grpSp>
          <p:nvGrpSpPr>
            <p:cNvPr id="22" name="Group 22"/>
            <p:cNvGrpSpPr/>
            <p:nvPr/>
          </p:nvGrpSpPr>
          <p:grpSpPr>
            <a:xfrm rot="-5400000">
              <a:off x="922749" y="40654"/>
              <a:ext cx="248171" cy="166862"/>
              <a:chOff x="0" y="0"/>
              <a:chExt cx="1930400" cy="129794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1930400" cy="1297940"/>
              </a:xfrm>
              <a:custGeom>
                <a:avLst/>
                <a:gdLst/>
                <a:ahLst/>
                <a:cxnLst/>
                <a:rect l="l" t="t" r="r" b="b"/>
                <a:pathLst>
                  <a:path w="1930400" h="1297940">
                    <a:moveTo>
                      <a:pt x="0" y="0"/>
                    </a:moveTo>
                    <a:lnTo>
                      <a:pt x="965200" y="1297940"/>
                    </a:lnTo>
                    <a:lnTo>
                      <a:pt x="1930400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</p:grpSp>
      <p:sp>
        <p:nvSpPr>
          <p:cNvPr id="38" name="กล่องข้อความ 37">
            <a:extLst>
              <a:ext uri="{FF2B5EF4-FFF2-40B4-BE49-F238E27FC236}">
                <a16:creationId xmlns:a16="http://schemas.microsoft.com/office/drawing/2014/main" id="{40B3360C-87D8-43FA-A53C-66BDC18D1BC4}"/>
              </a:ext>
            </a:extLst>
          </p:cNvPr>
          <p:cNvSpPr txBox="1"/>
          <p:nvPr/>
        </p:nvSpPr>
        <p:spPr>
          <a:xfrm>
            <a:off x="13309419" y="448851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u="none" dirty="0">
                <a:solidFill>
                  <a:schemeClr val="bg1">
                    <a:lumMod val="85000"/>
                  </a:schemeClr>
                </a:solidFill>
                <a:latin typeface="Open Sauce Bold" panose="020B0604020202020204" charset="0"/>
              </a:rPr>
              <a:t>Accident with transportation and stock </a:t>
            </a:r>
            <a:endParaRPr lang="th-TH" dirty="0">
              <a:solidFill>
                <a:schemeClr val="bg1">
                  <a:lumMod val="85000"/>
                </a:schemeClr>
              </a:solidFill>
              <a:latin typeface="Open Sauce Bold" panose="020B0604020202020204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6DC14F7-7B2F-41EF-8C4A-19C320B98D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39352" y="2716152"/>
            <a:ext cx="4301760" cy="2014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0494E66E-2E05-4F0E-B178-896764B4FD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5997" y="6512467"/>
            <a:ext cx="4720843" cy="2710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31DFDD44-9F2E-444D-B334-BDF3883FB4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47129" y="3953722"/>
            <a:ext cx="2501278" cy="1894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Box truck transportation icon design template Vector Image">
            <a:extLst>
              <a:ext uri="{FF2B5EF4-FFF2-40B4-BE49-F238E27FC236}">
                <a16:creationId xmlns:a16="http://schemas.microsoft.com/office/drawing/2014/main" id="{1B4C25EE-FFD8-4D16-B979-6B4E088145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47400" y1="45134" x2="48500" y2="46803"/>
                        <a14:foregroundMark x1="48500" y1="45134" x2="48500" y2="46525"/>
                        <a14:foregroundMark x1="47900" y1="45320" x2="48200" y2="46803"/>
                        <a14:foregroundMark x1="47900" y1="45134" x2="48300" y2="47544"/>
                        <a14:foregroundMark x1="47900" y1="45412" x2="48900" y2="47544"/>
                        <a14:foregroundMark x1="47700" y1="45042" x2="48300" y2="47729"/>
                        <a14:backgroundMark x1="43900" y1="42632" x2="43900" y2="42632"/>
                        <a14:backgroundMark x1="44100" y1="39388" x2="44100" y2="3938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06427" y="-278390"/>
            <a:ext cx="1106759" cy="1194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77003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9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/>
          <p:cNvSpPr txBox="1"/>
          <p:nvPr/>
        </p:nvSpPr>
        <p:spPr>
          <a:xfrm>
            <a:off x="990600" y="2091881"/>
            <a:ext cx="5923165" cy="11269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lnSpc>
                <a:spcPct val="150000"/>
              </a:lnSpc>
              <a:spcBef>
                <a:spcPct val="0"/>
              </a:spcBef>
            </a:pPr>
            <a:r>
              <a:rPr lang="en-US" sz="2600" u="none" dirty="0">
                <a:solidFill>
                  <a:srgbClr val="DFCC9D"/>
                </a:solidFill>
                <a:latin typeface="Open Sauce Bold"/>
              </a:rPr>
              <a:t>Keeping vehicles and pedestrians separate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814031" y="2143181"/>
            <a:ext cx="7432342" cy="5267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lnSpc>
                <a:spcPct val="150000"/>
              </a:lnSpc>
              <a:spcBef>
                <a:spcPct val="0"/>
              </a:spcBef>
            </a:pPr>
            <a:r>
              <a:rPr lang="en-US" sz="2600" u="none" dirty="0">
                <a:solidFill>
                  <a:srgbClr val="DFCC9D"/>
                </a:solidFill>
                <a:latin typeface="Open Sauce Bold"/>
              </a:rPr>
              <a:t>Keeping speeds low </a:t>
            </a:r>
          </a:p>
        </p:txBody>
      </p:sp>
      <p:sp>
        <p:nvSpPr>
          <p:cNvPr id="25" name="กล่องข้อความ 24">
            <a:extLst>
              <a:ext uri="{FF2B5EF4-FFF2-40B4-BE49-F238E27FC236}">
                <a16:creationId xmlns:a16="http://schemas.microsoft.com/office/drawing/2014/main" id="{EBC2F97F-D2D2-4B65-9970-F957C347125B}"/>
              </a:ext>
            </a:extLst>
          </p:cNvPr>
          <p:cNvSpPr txBox="1"/>
          <p:nvPr/>
        </p:nvSpPr>
        <p:spPr>
          <a:xfrm>
            <a:off x="702553" y="6086541"/>
            <a:ext cx="6705600" cy="619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just">
              <a:lnSpc>
                <a:spcPct val="150000"/>
              </a:lnSpc>
              <a:spcBef>
                <a:spcPct val="0"/>
              </a:spcBef>
            </a:pPr>
            <a:r>
              <a:rPr lang="en-US" sz="2600" u="none" dirty="0">
                <a:solidFill>
                  <a:srgbClr val="DFCC9D"/>
                </a:solidFill>
                <a:latin typeface="Open Sauce Bold"/>
              </a:rPr>
              <a:t>Reversing alarms and bright paintwork</a:t>
            </a:r>
          </a:p>
        </p:txBody>
      </p:sp>
      <p:pic>
        <p:nvPicPr>
          <p:cNvPr id="26" name="Picture 4">
            <a:extLst>
              <a:ext uri="{FF2B5EF4-FFF2-40B4-BE49-F238E27FC236}">
                <a16:creationId xmlns:a16="http://schemas.microsoft.com/office/drawing/2014/main" id="{29A2B2A2-85F9-44C0-835D-0257252559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528642" flipV="1">
            <a:off x="9765513" y="966153"/>
            <a:ext cx="13287049" cy="2778201"/>
          </a:xfrm>
          <a:prstGeom prst="rect">
            <a:avLst/>
          </a:prstGeom>
        </p:spPr>
      </p:pic>
      <p:sp>
        <p:nvSpPr>
          <p:cNvPr id="27" name="สี่เหลี่ยมผืนผ้า 26">
            <a:extLst>
              <a:ext uri="{FF2B5EF4-FFF2-40B4-BE49-F238E27FC236}">
                <a16:creationId xmlns:a16="http://schemas.microsoft.com/office/drawing/2014/main" id="{79E76F02-E3A8-416F-9A26-A573AA25C1AD}"/>
              </a:ext>
            </a:extLst>
          </p:cNvPr>
          <p:cNvSpPr/>
          <p:nvPr/>
        </p:nvSpPr>
        <p:spPr>
          <a:xfrm>
            <a:off x="13181913" y="452882"/>
            <a:ext cx="4840910" cy="587897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solidFill>
                <a:srgbClr val="DFCC9D"/>
              </a:solidFill>
            </a:endParaRPr>
          </a:p>
        </p:txBody>
      </p:sp>
      <p:sp>
        <p:nvSpPr>
          <p:cNvPr id="30" name="กล่องข้อความ 29">
            <a:extLst>
              <a:ext uri="{FF2B5EF4-FFF2-40B4-BE49-F238E27FC236}">
                <a16:creationId xmlns:a16="http://schemas.microsoft.com/office/drawing/2014/main" id="{535AD644-5945-461E-9969-406C09773E0B}"/>
              </a:ext>
            </a:extLst>
          </p:cNvPr>
          <p:cNvSpPr txBox="1"/>
          <p:nvPr/>
        </p:nvSpPr>
        <p:spPr>
          <a:xfrm>
            <a:off x="13335000" y="583168"/>
            <a:ext cx="54716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u="none" dirty="0">
                <a:solidFill>
                  <a:schemeClr val="bg1">
                    <a:lumMod val="85000"/>
                  </a:schemeClr>
                </a:solidFill>
                <a:latin typeface="Open Sauce Bold" panose="020B0604020202020204" charset="0"/>
              </a:rPr>
              <a:t>Accident with transportation and stock </a:t>
            </a:r>
            <a:endParaRPr lang="th-TH" dirty="0">
              <a:solidFill>
                <a:schemeClr val="bg1">
                  <a:lumMod val="85000"/>
                </a:schemeClr>
              </a:solidFill>
              <a:latin typeface="Open Sauce Bold" panose="020B0604020202020204" charset="0"/>
            </a:endParaRP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4BF89A69-8E52-47F9-A7BC-00A592C0B0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6848" y="2910114"/>
            <a:ext cx="3369914" cy="2437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C0C49208-9EA1-4448-840B-9F4BF41B30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4596" y="2910114"/>
            <a:ext cx="2081692" cy="2596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B29E1BB6-E465-492C-A937-D8AC753A1A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3661" y="7124700"/>
            <a:ext cx="5283383" cy="1810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กล่องข้อความ 27">
            <a:extLst>
              <a:ext uri="{FF2B5EF4-FFF2-40B4-BE49-F238E27FC236}">
                <a16:creationId xmlns:a16="http://schemas.microsoft.com/office/drawing/2014/main" id="{C429800F-008D-4BCC-A3E1-29F9D69E1DBF}"/>
              </a:ext>
            </a:extLst>
          </p:cNvPr>
          <p:cNvSpPr txBox="1"/>
          <p:nvPr/>
        </p:nvSpPr>
        <p:spPr>
          <a:xfrm>
            <a:off x="9814033" y="6095999"/>
            <a:ext cx="11502570" cy="1219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just">
              <a:lnSpc>
                <a:spcPct val="150000"/>
              </a:lnSpc>
              <a:spcBef>
                <a:spcPct val="0"/>
              </a:spcBef>
            </a:pPr>
            <a:r>
              <a:rPr lang="en-US" sz="2600" u="none" dirty="0">
                <a:solidFill>
                  <a:srgbClr val="DFCC9D"/>
                </a:solidFill>
                <a:latin typeface="Open Sauce Bold"/>
              </a:rPr>
              <a:t>Do not pick up broken glass </a:t>
            </a:r>
          </a:p>
          <a:p>
            <a:pPr marL="0" lvl="0" indent="0" algn="just">
              <a:lnSpc>
                <a:spcPct val="150000"/>
              </a:lnSpc>
              <a:spcBef>
                <a:spcPct val="0"/>
              </a:spcBef>
            </a:pPr>
            <a:r>
              <a:rPr lang="en-US" sz="2600" u="none" dirty="0">
                <a:solidFill>
                  <a:srgbClr val="DFCC9D"/>
                </a:solidFill>
                <a:latin typeface="Open Sauce Bold"/>
              </a:rPr>
              <a:t>with bare or unprotected hands</a:t>
            </a:r>
          </a:p>
        </p:txBody>
      </p:sp>
      <p:pic>
        <p:nvPicPr>
          <p:cNvPr id="3082" name="Picture 10">
            <a:extLst>
              <a:ext uri="{FF2B5EF4-FFF2-40B4-BE49-F238E27FC236}">
                <a16:creationId xmlns:a16="http://schemas.microsoft.com/office/drawing/2014/main" id="{E51E8A36-E265-4F05-9E2D-ED314F6C97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0782" y="7503328"/>
            <a:ext cx="1981792" cy="1981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 descr="Box truck transportation icon design template Vector Image">
            <a:extLst>
              <a:ext uri="{FF2B5EF4-FFF2-40B4-BE49-F238E27FC236}">
                <a16:creationId xmlns:a16="http://schemas.microsoft.com/office/drawing/2014/main" id="{FC3C5D1F-71D3-4388-A01A-B9077ED633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47400" y1="45134" x2="48500" y2="46803"/>
                        <a14:foregroundMark x1="48500" y1="45134" x2="48500" y2="46525"/>
                        <a14:foregroundMark x1="47900" y1="45320" x2="48200" y2="46803"/>
                        <a14:foregroundMark x1="47900" y1="45134" x2="48300" y2="47544"/>
                        <a14:foregroundMark x1="47900" y1="45412" x2="48900" y2="47544"/>
                        <a14:foregroundMark x1="47700" y1="45042" x2="48300" y2="47729"/>
                        <a14:backgroundMark x1="43900" y1="42632" x2="43900" y2="42632"/>
                        <a14:backgroundMark x1="44100" y1="39388" x2="44100" y2="3938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37951" y="1040779"/>
            <a:ext cx="1265779" cy="1365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98125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9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4">
            <a:extLst>
              <a:ext uri="{FF2B5EF4-FFF2-40B4-BE49-F238E27FC236}">
                <a16:creationId xmlns:a16="http://schemas.microsoft.com/office/drawing/2014/main" id="{A13B2D27-27F9-43BE-B238-2B505591B9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528642" flipV="1">
            <a:off x="9383821" y="358362"/>
            <a:ext cx="13287049" cy="2778201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747568" y="752139"/>
            <a:ext cx="7189928" cy="11269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lnSpc>
                <a:spcPct val="150000"/>
              </a:lnSpc>
              <a:spcBef>
                <a:spcPct val="0"/>
              </a:spcBef>
            </a:pPr>
            <a:r>
              <a:rPr lang="en-US" sz="2600" u="none" dirty="0">
                <a:solidFill>
                  <a:srgbClr val="DFCC9D"/>
                </a:solidFill>
                <a:latin typeface="Open Sauce Bold"/>
              </a:rPr>
              <a:t>Use machinery only if you’re authorized, trained, and alert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785162" y="8034412"/>
            <a:ext cx="5194187" cy="5501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lnSpc>
                <a:spcPct val="150000"/>
              </a:lnSpc>
              <a:spcBef>
                <a:spcPct val="0"/>
              </a:spcBef>
            </a:pPr>
            <a:endParaRPr lang="en-US" sz="2600" u="none" dirty="0">
              <a:solidFill>
                <a:srgbClr val="DFCC9D"/>
              </a:solidFill>
              <a:latin typeface="Hatton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4020007" y="4188501"/>
            <a:ext cx="5918683" cy="5266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lnSpc>
                <a:spcPct val="150000"/>
              </a:lnSpc>
              <a:spcBef>
                <a:spcPct val="0"/>
              </a:spcBef>
            </a:pPr>
            <a:r>
              <a:rPr lang="en-US" sz="2600" u="none" dirty="0">
                <a:solidFill>
                  <a:srgbClr val="DFCC9D"/>
                </a:solidFill>
                <a:latin typeface="Open Sauce Bold"/>
              </a:rPr>
              <a:t>Obey all operating instructions​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690738" y="7935360"/>
            <a:ext cx="4840910" cy="5267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ct val="150000"/>
              </a:lnSpc>
              <a:spcBef>
                <a:spcPct val="0"/>
              </a:spcBef>
            </a:pPr>
            <a:endParaRPr lang="en-US" sz="2600" u="none" dirty="0">
              <a:solidFill>
                <a:srgbClr val="FFFFFF"/>
              </a:solidFill>
              <a:latin typeface="Open Sauce Light"/>
            </a:endParaRPr>
          </a:p>
        </p:txBody>
      </p:sp>
      <p:grpSp>
        <p:nvGrpSpPr>
          <p:cNvPr id="20" name="Group 20"/>
          <p:cNvGrpSpPr/>
          <p:nvPr/>
        </p:nvGrpSpPr>
        <p:grpSpPr>
          <a:xfrm>
            <a:off x="16955363" y="9831386"/>
            <a:ext cx="847699" cy="186128"/>
            <a:chOff x="0" y="0"/>
            <a:chExt cx="1130265" cy="248171"/>
          </a:xfrm>
        </p:grpSpPr>
        <p:sp>
          <p:nvSpPr>
            <p:cNvPr id="21" name="AutoShape 21"/>
            <p:cNvSpPr/>
            <p:nvPr/>
          </p:nvSpPr>
          <p:spPr>
            <a:xfrm>
              <a:off x="0" y="111385"/>
              <a:ext cx="1046834" cy="12700"/>
            </a:xfrm>
            <a:prstGeom prst="rect">
              <a:avLst/>
            </a:prstGeom>
            <a:solidFill>
              <a:srgbClr val="FFFFFF"/>
            </a:solidFill>
          </p:spPr>
        </p:sp>
        <p:grpSp>
          <p:nvGrpSpPr>
            <p:cNvPr id="22" name="Group 22"/>
            <p:cNvGrpSpPr/>
            <p:nvPr/>
          </p:nvGrpSpPr>
          <p:grpSpPr>
            <a:xfrm rot="-5400000">
              <a:off x="922749" y="40654"/>
              <a:ext cx="248171" cy="166862"/>
              <a:chOff x="0" y="0"/>
              <a:chExt cx="1930400" cy="129794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1930400" cy="1297940"/>
              </a:xfrm>
              <a:custGeom>
                <a:avLst/>
                <a:gdLst/>
                <a:ahLst/>
                <a:cxnLst/>
                <a:rect l="l" t="t" r="r" b="b"/>
                <a:pathLst>
                  <a:path w="1930400" h="1297940">
                    <a:moveTo>
                      <a:pt x="0" y="0"/>
                    </a:moveTo>
                    <a:lnTo>
                      <a:pt x="965200" y="1297940"/>
                    </a:lnTo>
                    <a:lnTo>
                      <a:pt x="1930400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</p:grpSp>
      <p:sp>
        <p:nvSpPr>
          <p:cNvPr id="25" name="กล่องข้อความ 24">
            <a:extLst>
              <a:ext uri="{FF2B5EF4-FFF2-40B4-BE49-F238E27FC236}">
                <a16:creationId xmlns:a16="http://schemas.microsoft.com/office/drawing/2014/main" id="{EBC2F97F-D2D2-4B65-9970-F957C347125B}"/>
              </a:ext>
            </a:extLst>
          </p:cNvPr>
          <p:cNvSpPr txBox="1"/>
          <p:nvPr/>
        </p:nvSpPr>
        <p:spPr>
          <a:xfrm>
            <a:off x="6451809" y="6965721"/>
            <a:ext cx="8149271" cy="1219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just">
              <a:lnSpc>
                <a:spcPct val="150000"/>
              </a:lnSpc>
              <a:spcBef>
                <a:spcPct val="0"/>
              </a:spcBef>
            </a:pPr>
            <a:r>
              <a:rPr lang="en-US" sz="2600" u="none" dirty="0">
                <a:solidFill>
                  <a:srgbClr val="DFCC9D"/>
                </a:solidFill>
                <a:latin typeface="Open Sauce Bold"/>
              </a:rPr>
              <a:t>If something is wrong, stop the machine immediately and get assistance</a:t>
            </a:r>
          </a:p>
        </p:txBody>
      </p:sp>
      <p:sp>
        <p:nvSpPr>
          <p:cNvPr id="26" name="สี่เหลี่ยมผืนผ้า 25">
            <a:extLst>
              <a:ext uri="{FF2B5EF4-FFF2-40B4-BE49-F238E27FC236}">
                <a16:creationId xmlns:a16="http://schemas.microsoft.com/office/drawing/2014/main" id="{51A76599-F81E-4C52-8090-996B6401C41C}"/>
              </a:ext>
            </a:extLst>
          </p:cNvPr>
          <p:cNvSpPr/>
          <p:nvPr/>
        </p:nvSpPr>
        <p:spPr>
          <a:xfrm>
            <a:off x="13253636" y="571336"/>
            <a:ext cx="4840910" cy="587897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th-TH" sz="2600">
              <a:solidFill>
                <a:srgbClr val="DFCC9D"/>
              </a:solidFill>
            </a:endParaRPr>
          </a:p>
        </p:txBody>
      </p:sp>
      <p:sp>
        <p:nvSpPr>
          <p:cNvPr id="27" name="กล่องข้อความ 26">
            <a:extLst>
              <a:ext uri="{FF2B5EF4-FFF2-40B4-BE49-F238E27FC236}">
                <a16:creationId xmlns:a16="http://schemas.microsoft.com/office/drawing/2014/main" id="{2830AD13-0E21-4ED1-9F70-078C2EF1DF09}"/>
              </a:ext>
            </a:extLst>
          </p:cNvPr>
          <p:cNvSpPr txBox="1"/>
          <p:nvPr/>
        </p:nvSpPr>
        <p:spPr>
          <a:xfrm>
            <a:off x="13606890" y="116648"/>
            <a:ext cx="4840910" cy="988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>
              <a:lnSpc>
                <a:spcPts val="8640"/>
              </a:lnSpc>
              <a:spcBef>
                <a:spcPct val="0"/>
              </a:spcBef>
            </a:pPr>
            <a:r>
              <a:rPr lang="en-US" sz="1800" u="none" dirty="0">
                <a:solidFill>
                  <a:schemeClr val="bg1">
                    <a:lumMod val="85000"/>
                  </a:schemeClr>
                </a:solidFill>
                <a:latin typeface="Open Sauce Bold" panose="020B0604020202020204" charset="0"/>
              </a:rPr>
              <a:t>Accident with defective machinery</a:t>
            </a:r>
            <a:endParaRPr lang="th-TH" dirty="0">
              <a:solidFill>
                <a:schemeClr val="bg1">
                  <a:lumMod val="85000"/>
                </a:schemeClr>
              </a:solidFill>
              <a:latin typeface="Open Sauce Bold" panose="020B0604020202020204" charset="0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EB6C814C-896E-49EF-B839-5F33136D30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3265" y="1105380"/>
            <a:ext cx="3171450" cy="3171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C9A95F59-7E41-4DAA-A997-545EB7AF15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4794366"/>
            <a:ext cx="18288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B4ADF628-2F41-4E61-9DF0-E6285BE79B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4372" y="7611324"/>
            <a:ext cx="2675676" cy="2675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 descr="Machinery - Free technology icons">
            <a:extLst>
              <a:ext uri="{FF2B5EF4-FFF2-40B4-BE49-F238E27FC236}">
                <a16:creationId xmlns:a16="http://schemas.microsoft.com/office/drawing/2014/main" id="{4D8CC5CF-8D02-4059-B90A-F3B0EEF43F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9600" y="1506273"/>
            <a:ext cx="838200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9" name="กลุ่ม 28">
            <a:extLst>
              <a:ext uri="{FF2B5EF4-FFF2-40B4-BE49-F238E27FC236}">
                <a16:creationId xmlns:a16="http://schemas.microsoft.com/office/drawing/2014/main" id="{318BD8D9-FBBC-4C62-8083-09238BB2574E}"/>
              </a:ext>
            </a:extLst>
          </p:cNvPr>
          <p:cNvGrpSpPr/>
          <p:nvPr/>
        </p:nvGrpSpPr>
        <p:grpSpPr>
          <a:xfrm>
            <a:off x="0" y="0"/>
            <a:ext cx="6170145" cy="10287001"/>
            <a:chOff x="0" y="0"/>
            <a:chExt cx="6170145" cy="10287001"/>
          </a:xfrm>
        </p:grpSpPr>
        <p:sp>
          <p:nvSpPr>
            <p:cNvPr id="30" name="สี่เหลี่ยมผืนผ้า 29">
              <a:extLst>
                <a:ext uri="{FF2B5EF4-FFF2-40B4-BE49-F238E27FC236}">
                  <a16:creationId xmlns:a16="http://schemas.microsoft.com/office/drawing/2014/main" id="{8D796C4B-DC0E-4CED-A18F-7D94B111D3D1}"/>
                </a:ext>
              </a:extLst>
            </p:cNvPr>
            <p:cNvSpPr/>
            <p:nvPr/>
          </p:nvSpPr>
          <p:spPr>
            <a:xfrm>
              <a:off x="0" y="0"/>
              <a:ext cx="1344440" cy="10287000"/>
            </a:xfrm>
            <a:prstGeom prst="rect">
              <a:avLst/>
            </a:prstGeom>
            <a:solidFill>
              <a:srgbClr val="565F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31" name="สี่เหลี่ยมผืนผ้า 30">
              <a:extLst>
                <a:ext uri="{FF2B5EF4-FFF2-40B4-BE49-F238E27FC236}">
                  <a16:creationId xmlns:a16="http://schemas.microsoft.com/office/drawing/2014/main" id="{BC9B781D-9E40-4C1F-816E-B14D4E4823C3}"/>
                </a:ext>
              </a:extLst>
            </p:cNvPr>
            <p:cNvSpPr/>
            <p:nvPr/>
          </p:nvSpPr>
          <p:spPr>
            <a:xfrm>
              <a:off x="1291397" y="4184925"/>
              <a:ext cx="2536697" cy="6102076"/>
            </a:xfrm>
            <a:prstGeom prst="rect">
              <a:avLst/>
            </a:prstGeom>
            <a:solidFill>
              <a:srgbClr val="565F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32" name="สี่เหลี่ยมผืนผ้า 31">
              <a:extLst>
                <a:ext uri="{FF2B5EF4-FFF2-40B4-BE49-F238E27FC236}">
                  <a16:creationId xmlns:a16="http://schemas.microsoft.com/office/drawing/2014/main" id="{43B6F258-3B84-4C97-BB8C-6B80AADF98A9}"/>
                </a:ext>
              </a:extLst>
            </p:cNvPr>
            <p:cNvSpPr/>
            <p:nvPr/>
          </p:nvSpPr>
          <p:spPr>
            <a:xfrm>
              <a:off x="3579344" y="7235962"/>
              <a:ext cx="2590801" cy="3051037"/>
            </a:xfrm>
            <a:prstGeom prst="rect">
              <a:avLst/>
            </a:prstGeom>
            <a:solidFill>
              <a:srgbClr val="565F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</p:spTree>
    <p:extLst>
      <p:ext uri="{BB962C8B-B14F-4D97-AF65-F5344CB8AC3E}">
        <p14:creationId xmlns:p14="http://schemas.microsoft.com/office/powerpoint/2010/main" val="17654423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9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/>
          <p:cNvSpPr txBox="1"/>
          <p:nvPr/>
        </p:nvSpPr>
        <p:spPr>
          <a:xfrm>
            <a:off x="3331074" y="2081099"/>
            <a:ext cx="8754509" cy="5267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lnSpc>
                <a:spcPct val="150000"/>
              </a:lnSpc>
              <a:spcBef>
                <a:spcPct val="0"/>
              </a:spcBef>
            </a:pPr>
            <a:r>
              <a:rPr lang="en-US" sz="2600" u="none" dirty="0">
                <a:solidFill>
                  <a:srgbClr val="DFCC9D"/>
                </a:solidFill>
                <a:latin typeface="Open Sauce Bold"/>
              </a:rPr>
              <a:t>Always turn off the machine before cleaning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331074" y="6117131"/>
            <a:ext cx="12029247" cy="5266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lnSpc>
                <a:spcPct val="150000"/>
              </a:lnSpc>
              <a:spcBef>
                <a:spcPct val="0"/>
              </a:spcBef>
            </a:pPr>
            <a:r>
              <a:rPr lang="en-US" sz="2600" u="none" dirty="0">
                <a:solidFill>
                  <a:srgbClr val="DFCC9D"/>
                </a:solidFill>
                <a:latin typeface="Open Sauce Bold"/>
              </a:rPr>
              <a:t>Regularly check the condition of the machine​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4580844" y="8203830"/>
            <a:ext cx="4840910" cy="3647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ct val="150000"/>
              </a:lnSpc>
              <a:spcBef>
                <a:spcPct val="0"/>
              </a:spcBef>
            </a:pPr>
            <a:endParaRPr lang="en-US" sz="1800" u="none" dirty="0">
              <a:solidFill>
                <a:srgbClr val="FFFFFF"/>
              </a:solidFill>
              <a:latin typeface="Open Sauce Light"/>
            </a:endParaRPr>
          </a:p>
        </p:txBody>
      </p:sp>
      <p:pic>
        <p:nvPicPr>
          <p:cNvPr id="26" name="Picture 4">
            <a:extLst>
              <a:ext uri="{FF2B5EF4-FFF2-40B4-BE49-F238E27FC236}">
                <a16:creationId xmlns:a16="http://schemas.microsoft.com/office/drawing/2014/main" id="{29A2B2A2-85F9-44C0-835D-0257252559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528642" flipV="1">
            <a:off x="9765514" y="982208"/>
            <a:ext cx="13287049" cy="2778201"/>
          </a:xfrm>
          <a:prstGeom prst="rect">
            <a:avLst/>
          </a:prstGeom>
        </p:spPr>
      </p:pic>
      <p:sp>
        <p:nvSpPr>
          <p:cNvPr id="27" name="สี่เหลี่ยมผืนผ้า 26">
            <a:extLst>
              <a:ext uri="{FF2B5EF4-FFF2-40B4-BE49-F238E27FC236}">
                <a16:creationId xmlns:a16="http://schemas.microsoft.com/office/drawing/2014/main" id="{79E76F02-E3A8-416F-9A26-A573AA25C1AD}"/>
              </a:ext>
            </a:extLst>
          </p:cNvPr>
          <p:cNvSpPr/>
          <p:nvPr/>
        </p:nvSpPr>
        <p:spPr>
          <a:xfrm>
            <a:off x="13181913" y="452882"/>
            <a:ext cx="4840910" cy="587897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solidFill>
                <a:srgbClr val="DFCC9D"/>
              </a:solidFill>
            </a:endParaRPr>
          </a:p>
        </p:txBody>
      </p:sp>
      <p:sp>
        <p:nvSpPr>
          <p:cNvPr id="30" name="กล่องข้อความ 29">
            <a:extLst>
              <a:ext uri="{FF2B5EF4-FFF2-40B4-BE49-F238E27FC236}">
                <a16:creationId xmlns:a16="http://schemas.microsoft.com/office/drawing/2014/main" id="{535AD644-5945-461E-9969-406C09773E0B}"/>
              </a:ext>
            </a:extLst>
          </p:cNvPr>
          <p:cNvSpPr txBox="1"/>
          <p:nvPr/>
        </p:nvSpPr>
        <p:spPr>
          <a:xfrm>
            <a:off x="13425918" y="-38100"/>
            <a:ext cx="4352900" cy="988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>
              <a:lnSpc>
                <a:spcPts val="8640"/>
              </a:lnSpc>
              <a:spcBef>
                <a:spcPct val="0"/>
              </a:spcBef>
            </a:pPr>
            <a:r>
              <a:rPr lang="en-US" sz="1800" u="none" dirty="0">
                <a:solidFill>
                  <a:schemeClr val="bg1">
                    <a:lumMod val="85000"/>
                  </a:schemeClr>
                </a:solidFill>
                <a:latin typeface="Open Sauce Bold" panose="020B0604020202020204" charset="0"/>
              </a:rPr>
              <a:t>Accident with defective machinery</a:t>
            </a:r>
            <a:endParaRPr lang="th-TH" dirty="0">
              <a:solidFill>
                <a:schemeClr val="bg1">
                  <a:lumMod val="85000"/>
                </a:schemeClr>
              </a:solidFill>
              <a:latin typeface="Open Sauce Bold" panose="020B0604020202020204" charset="0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9251ABD9-7C4E-4447-AA26-FD6D449BDE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3351" y="3192455"/>
            <a:ext cx="3155896" cy="1961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2C84F5A0-8459-4D74-ABC1-CB4C0F8E63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8874" y="6397102"/>
            <a:ext cx="3019425" cy="3019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Machinery - Free technology icons">
            <a:extLst>
              <a:ext uri="{FF2B5EF4-FFF2-40B4-BE49-F238E27FC236}">
                <a16:creationId xmlns:a16="http://schemas.microsoft.com/office/drawing/2014/main" id="{BE7934C0-EA74-4B88-AD35-FFB6A06A8C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9600" y="1506273"/>
            <a:ext cx="838200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สี่เหลี่ยมผืนผ้า 23">
            <a:extLst>
              <a:ext uri="{FF2B5EF4-FFF2-40B4-BE49-F238E27FC236}">
                <a16:creationId xmlns:a16="http://schemas.microsoft.com/office/drawing/2014/main" id="{A9D82F4B-FC7B-496A-B626-205A70E8CFBB}"/>
              </a:ext>
            </a:extLst>
          </p:cNvPr>
          <p:cNvSpPr/>
          <p:nvPr/>
        </p:nvSpPr>
        <p:spPr>
          <a:xfrm>
            <a:off x="0" y="-17929"/>
            <a:ext cx="2796988" cy="10304929"/>
          </a:xfrm>
          <a:prstGeom prst="rect">
            <a:avLst/>
          </a:prstGeom>
          <a:solidFill>
            <a:srgbClr val="565F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9100950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9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4">
            <a:extLst>
              <a:ext uri="{FF2B5EF4-FFF2-40B4-BE49-F238E27FC236}">
                <a16:creationId xmlns:a16="http://schemas.microsoft.com/office/drawing/2014/main" id="{A13B2D27-27F9-43BE-B238-2B505591B9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528642" flipV="1">
            <a:off x="9383821" y="358362"/>
            <a:ext cx="13287049" cy="2778201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447800" y="271451"/>
            <a:ext cx="8713928" cy="17269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lnSpc>
                <a:spcPct val="150000"/>
              </a:lnSpc>
              <a:spcBef>
                <a:spcPct val="0"/>
              </a:spcBef>
            </a:pPr>
            <a:endParaRPr lang="en-US" sz="2600" u="none" dirty="0">
              <a:solidFill>
                <a:srgbClr val="DFCC9D"/>
              </a:solidFill>
              <a:latin typeface="Open Sauce Bold"/>
            </a:endParaRPr>
          </a:p>
          <a:p>
            <a:pPr marL="0" lvl="0" indent="0" algn="just">
              <a:lnSpc>
                <a:spcPct val="150000"/>
              </a:lnSpc>
              <a:spcBef>
                <a:spcPct val="0"/>
              </a:spcBef>
            </a:pPr>
            <a:r>
              <a:rPr lang="en-US" sz="2600" u="none" dirty="0">
                <a:solidFill>
                  <a:srgbClr val="DFCC9D"/>
                </a:solidFill>
                <a:latin typeface="Open Sauce Bold"/>
              </a:rPr>
              <a:t>Clean your tools by waiting for the boiler to cool down before cleaning​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785162" y="8034412"/>
            <a:ext cx="5194187" cy="5501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lnSpc>
                <a:spcPct val="150000"/>
              </a:lnSpc>
              <a:spcBef>
                <a:spcPct val="0"/>
              </a:spcBef>
            </a:pPr>
            <a:endParaRPr lang="en-US" sz="2600" u="none" dirty="0">
              <a:solidFill>
                <a:srgbClr val="DFCC9D"/>
              </a:solidFill>
              <a:latin typeface="Hatton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4117506" y="3971891"/>
            <a:ext cx="9094986" cy="5267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lnSpc>
                <a:spcPct val="150000"/>
              </a:lnSpc>
              <a:spcBef>
                <a:spcPct val="0"/>
              </a:spcBef>
            </a:pPr>
            <a:r>
              <a:rPr lang="en-US" sz="2600" u="none" dirty="0">
                <a:solidFill>
                  <a:srgbClr val="DFCC9D"/>
                </a:solidFill>
                <a:latin typeface="Open Sauce Bold"/>
              </a:rPr>
              <a:t>Wear heat-resistant gloves at all times while working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690738" y="7935360"/>
            <a:ext cx="4840910" cy="2935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520"/>
              </a:lnSpc>
              <a:spcBef>
                <a:spcPct val="0"/>
              </a:spcBef>
            </a:pPr>
            <a:endParaRPr lang="en-US" sz="1800" u="none" dirty="0">
              <a:solidFill>
                <a:srgbClr val="FFFFFF"/>
              </a:solidFill>
              <a:latin typeface="Open Sauce Light"/>
            </a:endParaRPr>
          </a:p>
        </p:txBody>
      </p:sp>
      <p:grpSp>
        <p:nvGrpSpPr>
          <p:cNvPr id="20" name="Group 20"/>
          <p:cNvGrpSpPr/>
          <p:nvPr/>
        </p:nvGrpSpPr>
        <p:grpSpPr>
          <a:xfrm>
            <a:off x="16955363" y="9831386"/>
            <a:ext cx="847699" cy="186128"/>
            <a:chOff x="0" y="0"/>
            <a:chExt cx="1130265" cy="248171"/>
          </a:xfrm>
        </p:grpSpPr>
        <p:sp>
          <p:nvSpPr>
            <p:cNvPr id="21" name="AutoShape 21"/>
            <p:cNvSpPr/>
            <p:nvPr/>
          </p:nvSpPr>
          <p:spPr>
            <a:xfrm>
              <a:off x="0" y="111385"/>
              <a:ext cx="1046834" cy="12700"/>
            </a:xfrm>
            <a:prstGeom prst="rect">
              <a:avLst/>
            </a:prstGeom>
            <a:solidFill>
              <a:srgbClr val="FFFFFF"/>
            </a:solidFill>
          </p:spPr>
        </p:sp>
        <p:grpSp>
          <p:nvGrpSpPr>
            <p:cNvPr id="22" name="Group 22"/>
            <p:cNvGrpSpPr/>
            <p:nvPr/>
          </p:nvGrpSpPr>
          <p:grpSpPr>
            <a:xfrm rot="-5400000">
              <a:off x="922749" y="40654"/>
              <a:ext cx="248171" cy="166862"/>
              <a:chOff x="0" y="0"/>
              <a:chExt cx="1930400" cy="129794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1930400" cy="1297940"/>
              </a:xfrm>
              <a:custGeom>
                <a:avLst/>
                <a:gdLst/>
                <a:ahLst/>
                <a:cxnLst/>
                <a:rect l="l" t="t" r="r" b="b"/>
                <a:pathLst>
                  <a:path w="1930400" h="1297940">
                    <a:moveTo>
                      <a:pt x="0" y="0"/>
                    </a:moveTo>
                    <a:lnTo>
                      <a:pt x="965200" y="1297940"/>
                    </a:lnTo>
                    <a:lnTo>
                      <a:pt x="1930400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</p:grpSp>
      <p:sp>
        <p:nvSpPr>
          <p:cNvPr id="25" name="กล่องข้อความ 24">
            <a:extLst>
              <a:ext uri="{FF2B5EF4-FFF2-40B4-BE49-F238E27FC236}">
                <a16:creationId xmlns:a16="http://schemas.microsoft.com/office/drawing/2014/main" id="{EBC2F97F-D2D2-4B65-9970-F957C347125B}"/>
              </a:ext>
            </a:extLst>
          </p:cNvPr>
          <p:cNvSpPr txBox="1"/>
          <p:nvPr/>
        </p:nvSpPr>
        <p:spPr>
          <a:xfrm>
            <a:off x="6248400" y="7109024"/>
            <a:ext cx="9952898" cy="619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just">
              <a:lnSpc>
                <a:spcPct val="150000"/>
              </a:lnSpc>
              <a:spcBef>
                <a:spcPct val="0"/>
              </a:spcBef>
            </a:pPr>
            <a:r>
              <a:rPr lang="en-US" sz="2600" u="none" dirty="0">
                <a:solidFill>
                  <a:srgbClr val="DFCC9D"/>
                </a:solidFill>
                <a:latin typeface="Open Sauce Bold"/>
              </a:rPr>
              <a:t>Do not insert your fingers while the machine is moving</a:t>
            </a:r>
          </a:p>
        </p:txBody>
      </p:sp>
      <p:sp>
        <p:nvSpPr>
          <p:cNvPr id="26" name="สี่เหลี่ยมผืนผ้า 25">
            <a:extLst>
              <a:ext uri="{FF2B5EF4-FFF2-40B4-BE49-F238E27FC236}">
                <a16:creationId xmlns:a16="http://schemas.microsoft.com/office/drawing/2014/main" id="{51A76599-F81E-4C52-8090-996B6401C41C}"/>
              </a:ext>
            </a:extLst>
          </p:cNvPr>
          <p:cNvSpPr/>
          <p:nvPr/>
        </p:nvSpPr>
        <p:spPr>
          <a:xfrm>
            <a:off x="13253636" y="571336"/>
            <a:ext cx="4840910" cy="587897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solidFill>
                <a:srgbClr val="DFCC9D"/>
              </a:solidFill>
            </a:endParaRPr>
          </a:p>
        </p:txBody>
      </p:sp>
      <p:sp>
        <p:nvSpPr>
          <p:cNvPr id="27" name="กล่องข้อความ 26">
            <a:extLst>
              <a:ext uri="{FF2B5EF4-FFF2-40B4-BE49-F238E27FC236}">
                <a16:creationId xmlns:a16="http://schemas.microsoft.com/office/drawing/2014/main" id="{2830AD13-0E21-4ED1-9F70-078C2EF1DF09}"/>
              </a:ext>
            </a:extLst>
          </p:cNvPr>
          <p:cNvSpPr txBox="1"/>
          <p:nvPr/>
        </p:nvSpPr>
        <p:spPr>
          <a:xfrm>
            <a:off x="13523290" y="703679"/>
            <a:ext cx="48409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u="none" dirty="0">
                <a:solidFill>
                  <a:schemeClr val="bg1">
                    <a:lumMod val="85000"/>
                  </a:schemeClr>
                </a:solidFill>
                <a:latin typeface="Open Sauce Bold" panose="020B0604020202020204" charset="0"/>
              </a:rPr>
              <a:t>Accidents in the production process</a:t>
            </a:r>
            <a:endParaRPr lang="th-TH" dirty="0">
              <a:solidFill>
                <a:schemeClr val="bg1">
                  <a:lumMod val="85000"/>
                </a:schemeClr>
              </a:solidFill>
              <a:latin typeface="Open Sauce Bold" panose="020B0604020202020204" charset="0"/>
            </a:endParaRPr>
          </a:p>
        </p:txBody>
      </p:sp>
      <p:pic>
        <p:nvPicPr>
          <p:cNvPr id="7176" name="Picture 8">
            <a:extLst>
              <a:ext uri="{FF2B5EF4-FFF2-40B4-BE49-F238E27FC236}">
                <a16:creationId xmlns:a16="http://schemas.microsoft.com/office/drawing/2014/main" id="{E41CC37D-F210-4DF0-915D-30F49BF8F7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9545" y="1276597"/>
            <a:ext cx="4040790" cy="2243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653493E8-50F3-4705-9766-D710C1242A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1522" y="4759118"/>
            <a:ext cx="2560206" cy="1952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0" name="Picture 12">
            <a:extLst>
              <a:ext uri="{FF2B5EF4-FFF2-40B4-BE49-F238E27FC236}">
                <a16:creationId xmlns:a16="http://schemas.microsoft.com/office/drawing/2014/main" id="{97851445-D423-4B84-9CF3-B0ECC3D0CF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0085" y="7727284"/>
            <a:ext cx="2081306" cy="2299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4" descr="Production icon symbol creative sign from Vector Image">
            <a:extLst>
              <a:ext uri="{FF2B5EF4-FFF2-40B4-BE49-F238E27FC236}">
                <a16:creationId xmlns:a16="http://schemas.microsoft.com/office/drawing/2014/main" id="{253D241B-433E-43A4-9511-B277EFB021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25278" b="57593" l="27000" r="80100">
                        <a14:foregroundMark x1="58800" y1="27963" x2="58700" y2="25278"/>
                        <a14:foregroundMark x1="39800" y1="38611" x2="38600" y2="41574"/>
                        <a14:foregroundMark x1="38600" y1="34722" x2="38600" y2="34722"/>
                        <a14:foregroundMark x1="54300" y1="43889" x2="54300" y2="43889"/>
                        <a14:foregroundMark x1="52800" y1="54167" x2="52800" y2="54167"/>
                        <a14:foregroundMark x1="45800" y1="53333" x2="45800" y2="53333"/>
                        <a14:foregroundMark x1="39000" y1="54074" x2="39000" y2="54074"/>
                        <a14:foregroundMark x1="32000" y1="53519" x2="32000" y2="53519"/>
                        <a14:foregroundMark x1="59900" y1="53241" x2="59900" y2="53241"/>
                        <a14:foregroundMark x1="67100" y1="53889" x2="67100" y2="53889"/>
                        <a14:foregroundMark x1="70200" y1="51667" x2="70200" y2="51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399" t="22160" r="13200" b="38469"/>
          <a:stretch/>
        </p:blipFill>
        <p:spPr bwMode="auto">
          <a:xfrm>
            <a:off x="15224403" y="1415434"/>
            <a:ext cx="1730960" cy="1108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0" name="กลุ่ม 29">
            <a:extLst>
              <a:ext uri="{FF2B5EF4-FFF2-40B4-BE49-F238E27FC236}">
                <a16:creationId xmlns:a16="http://schemas.microsoft.com/office/drawing/2014/main" id="{20D17527-BFD2-4D8D-94C8-A5E67B580AF4}"/>
              </a:ext>
            </a:extLst>
          </p:cNvPr>
          <p:cNvGrpSpPr/>
          <p:nvPr/>
        </p:nvGrpSpPr>
        <p:grpSpPr>
          <a:xfrm>
            <a:off x="0" y="0"/>
            <a:ext cx="6170145" cy="10287001"/>
            <a:chOff x="0" y="0"/>
            <a:chExt cx="6170145" cy="10287001"/>
          </a:xfrm>
        </p:grpSpPr>
        <p:sp>
          <p:nvSpPr>
            <p:cNvPr id="31" name="สี่เหลี่ยมผืนผ้า 30">
              <a:extLst>
                <a:ext uri="{FF2B5EF4-FFF2-40B4-BE49-F238E27FC236}">
                  <a16:creationId xmlns:a16="http://schemas.microsoft.com/office/drawing/2014/main" id="{B1A0FBAA-5280-4650-B137-59FDBC281270}"/>
                </a:ext>
              </a:extLst>
            </p:cNvPr>
            <p:cNvSpPr/>
            <p:nvPr/>
          </p:nvSpPr>
          <p:spPr>
            <a:xfrm>
              <a:off x="0" y="0"/>
              <a:ext cx="1344440" cy="10287000"/>
            </a:xfrm>
            <a:prstGeom prst="rect">
              <a:avLst/>
            </a:prstGeom>
            <a:solidFill>
              <a:srgbClr val="565F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32" name="สี่เหลี่ยมผืนผ้า 31">
              <a:extLst>
                <a:ext uri="{FF2B5EF4-FFF2-40B4-BE49-F238E27FC236}">
                  <a16:creationId xmlns:a16="http://schemas.microsoft.com/office/drawing/2014/main" id="{0D93E4C4-00C2-40F3-8F6F-BE638DA0B3AF}"/>
                </a:ext>
              </a:extLst>
            </p:cNvPr>
            <p:cNvSpPr/>
            <p:nvPr/>
          </p:nvSpPr>
          <p:spPr>
            <a:xfrm>
              <a:off x="1291397" y="4184925"/>
              <a:ext cx="2536697" cy="6102076"/>
            </a:xfrm>
            <a:prstGeom prst="rect">
              <a:avLst/>
            </a:prstGeom>
            <a:solidFill>
              <a:srgbClr val="565F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33" name="สี่เหลี่ยมผืนผ้า 32">
              <a:extLst>
                <a:ext uri="{FF2B5EF4-FFF2-40B4-BE49-F238E27FC236}">
                  <a16:creationId xmlns:a16="http://schemas.microsoft.com/office/drawing/2014/main" id="{EB312449-756D-4789-A97E-FCF221FCE2F9}"/>
                </a:ext>
              </a:extLst>
            </p:cNvPr>
            <p:cNvSpPr/>
            <p:nvPr/>
          </p:nvSpPr>
          <p:spPr>
            <a:xfrm>
              <a:off x="3579344" y="7235962"/>
              <a:ext cx="2590801" cy="3051037"/>
            </a:xfrm>
            <a:prstGeom prst="rect">
              <a:avLst/>
            </a:prstGeom>
            <a:solidFill>
              <a:srgbClr val="565F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</p:spTree>
    <p:extLst>
      <p:ext uri="{BB962C8B-B14F-4D97-AF65-F5344CB8AC3E}">
        <p14:creationId xmlns:p14="http://schemas.microsoft.com/office/powerpoint/2010/main" val="31903109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9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4">
            <a:extLst>
              <a:ext uri="{FF2B5EF4-FFF2-40B4-BE49-F238E27FC236}">
                <a16:creationId xmlns:a16="http://schemas.microsoft.com/office/drawing/2014/main" id="{A13B2D27-27F9-43BE-B238-2B505591B9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528642" flipV="1">
            <a:off x="9383821" y="358362"/>
            <a:ext cx="13287049" cy="2778201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447800" y="271451"/>
            <a:ext cx="8713928" cy="11269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lnSpc>
                <a:spcPct val="150000"/>
              </a:lnSpc>
              <a:spcBef>
                <a:spcPct val="0"/>
              </a:spcBef>
            </a:pPr>
            <a:endParaRPr lang="en-US" sz="2600" u="none" dirty="0">
              <a:solidFill>
                <a:srgbClr val="DFCC9D"/>
              </a:solidFill>
              <a:latin typeface="Open Sauce Bold"/>
            </a:endParaRPr>
          </a:p>
          <a:p>
            <a:pPr marL="0" lvl="0" indent="0" algn="just">
              <a:lnSpc>
                <a:spcPct val="150000"/>
              </a:lnSpc>
              <a:spcBef>
                <a:spcPct val="0"/>
              </a:spcBef>
            </a:pPr>
            <a:r>
              <a:rPr lang="en-US" sz="2600" u="none" dirty="0">
                <a:solidFill>
                  <a:srgbClr val="DFCC9D"/>
                </a:solidFill>
                <a:latin typeface="Open Sauce Bold"/>
              </a:rPr>
              <a:t>Put up a warning sign for slippery areas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785162" y="8034412"/>
            <a:ext cx="5194187" cy="5501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lnSpc>
                <a:spcPct val="150000"/>
              </a:lnSpc>
              <a:spcBef>
                <a:spcPct val="0"/>
              </a:spcBef>
            </a:pPr>
            <a:endParaRPr lang="en-US" sz="2600" u="none" dirty="0">
              <a:solidFill>
                <a:srgbClr val="DFCC9D"/>
              </a:solidFill>
              <a:latin typeface="Hatton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4117506" y="3971891"/>
            <a:ext cx="9094986" cy="5267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lnSpc>
                <a:spcPct val="150000"/>
              </a:lnSpc>
              <a:spcBef>
                <a:spcPct val="0"/>
              </a:spcBef>
            </a:pPr>
            <a:r>
              <a:rPr lang="en-US" sz="2600" u="none" dirty="0">
                <a:solidFill>
                  <a:srgbClr val="DFCC9D"/>
                </a:solidFill>
                <a:latin typeface="Open Sauce Bold"/>
              </a:rPr>
              <a:t>Wear non-skid footgear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690738" y="7935360"/>
            <a:ext cx="4840910" cy="2935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520"/>
              </a:lnSpc>
              <a:spcBef>
                <a:spcPct val="0"/>
              </a:spcBef>
            </a:pPr>
            <a:endParaRPr lang="en-US" sz="1800" u="none" dirty="0">
              <a:solidFill>
                <a:srgbClr val="FFFFFF"/>
              </a:solidFill>
              <a:latin typeface="Open Sauce Light"/>
            </a:endParaRPr>
          </a:p>
        </p:txBody>
      </p:sp>
      <p:sp>
        <p:nvSpPr>
          <p:cNvPr id="25" name="กล่องข้อความ 24">
            <a:extLst>
              <a:ext uri="{FF2B5EF4-FFF2-40B4-BE49-F238E27FC236}">
                <a16:creationId xmlns:a16="http://schemas.microsoft.com/office/drawing/2014/main" id="{EBC2F97F-D2D2-4B65-9970-F957C347125B}"/>
              </a:ext>
            </a:extLst>
          </p:cNvPr>
          <p:cNvSpPr txBox="1"/>
          <p:nvPr/>
        </p:nvSpPr>
        <p:spPr>
          <a:xfrm>
            <a:off x="6549940" y="6910910"/>
            <a:ext cx="6952545" cy="619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just">
              <a:lnSpc>
                <a:spcPct val="150000"/>
              </a:lnSpc>
              <a:spcBef>
                <a:spcPct val="0"/>
              </a:spcBef>
            </a:pPr>
            <a:r>
              <a:rPr lang="en-US" sz="2600" u="none" dirty="0">
                <a:solidFill>
                  <a:srgbClr val="DFCC9D"/>
                </a:solidFill>
                <a:latin typeface="Open Sauce Bold"/>
              </a:rPr>
              <a:t>Clean wet areas regularly</a:t>
            </a:r>
          </a:p>
        </p:txBody>
      </p:sp>
      <p:sp>
        <p:nvSpPr>
          <p:cNvPr id="26" name="สี่เหลี่ยมผืนผ้า 25">
            <a:extLst>
              <a:ext uri="{FF2B5EF4-FFF2-40B4-BE49-F238E27FC236}">
                <a16:creationId xmlns:a16="http://schemas.microsoft.com/office/drawing/2014/main" id="{51A76599-F81E-4C52-8090-996B6401C41C}"/>
              </a:ext>
            </a:extLst>
          </p:cNvPr>
          <p:cNvSpPr/>
          <p:nvPr/>
        </p:nvSpPr>
        <p:spPr>
          <a:xfrm>
            <a:off x="13253636" y="571336"/>
            <a:ext cx="4840910" cy="587897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solidFill>
                <a:srgbClr val="DFCC9D"/>
              </a:solidFill>
            </a:endParaRPr>
          </a:p>
        </p:txBody>
      </p:sp>
      <p:sp>
        <p:nvSpPr>
          <p:cNvPr id="27" name="กล่องข้อความ 26">
            <a:extLst>
              <a:ext uri="{FF2B5EF4-FFF2-40B4-BE49-F238E27FC236}">
                <a16:creationId xmlns:a16="http://schemas.microsoft.com/office/drawing/2014/main" id="{2830AD13-0E21-4ED1-9F70-078C2EF1DF09}"/>
              </a:ext>
            </a:extLst>
          </p:cNvPr>
          <p:cNvSpPr txBox="1"/>
          <p:nvPr/>
        </p:nvSpPr>
        <p:spPr>
          <a:xfrm>
            <a:off x="13523290" y="703679"/>
            <a:ext cx="48409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u="none" dirty="0">
                <a:solidFill>
                  <a:schemeClr val="bg1">
                    <a:lumMod val="85000"/>
                  </a:schemeClr>
                </a:solidFill>
                <a:latin typeface="Open Sauce Bold" panose="020B0604020202020204" charset="0"/>
              </a:rPr>
              <a:t>Accidents in the production process</a:t>
            </a:r>
            <a:endParaRPr lang="th-TH" dirty="0">
              <a:solidFill>
                <a:schemeClr val="bg1">
                  <a:lumMod val="85000"/>
                </a:schemeClr>
              </a:solidFill>
              <a:latin typeface="Open Sauce Bold" panose="020B0604020202020204" charset="0"/>
            </a:endParaRP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5ECC8A77-A88F-4A79-BCFD-33DB70D69B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2682" y="1398363"/>
            <a:ext cx="3019425" cy="2314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A659189A-7147-4592-9504-219C7A5E07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4864330"/>
            <a:ext cx="3026957" cy="1657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A8D68F2C-02E5-483B-AC91-4BEDAE68B9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2011" y="7627132"/>
            <a:ext cx="1800657" cy="2315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 descr="Production icon symbol creative sign from Vector Image">
            <a:extLst>
              <a:ext uri="{FF2B5EF4-FFF2-40B4-BE49-F238E27FC236}">
                <a16:creationId xmlns:a16="http://schemas.microsoft.com/office/drawing/2014/main" id="{83985B47-1661-411F-873A-135687EC16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25278" b="57593" l="27000" r="80100">
                        <a14:foregroundMark x1="58800" y1="27963" x2="58700" y2="25278"/>
                        <a14:foregroundMark x1="39800" y1="38611" x2="38600" y2="41574"/>
                        <a14:foregroundMark x1="38600" y1="34722" x2="38600" y2="34722"/>
                        <a14:foregroundMark x1="54300" y1="43889" x2="54300" y2="43889"/>
                        <a14:foregroundMark x1="52800" y1="54167" x2="52800" y2="54167"/>
                        <a14:foregroundMark x1="45800" y1="53333" x2="45800" y2="53333"/>
                        <a14:foregroundMark x1="39000" y1="54074" x2="39000" y2="54074"/>
                        <a14:foregroundMark x1="32000" y1="53519" x2="32000" y2="53519"/>
                        <a14:foregroundMark x1="59900" y1="53241" x2="59900" y2="53241"/>
                        <a14:foregroundMark x1="67100" y1="53889" x2="67100" y2="53889"/>
                        <a14:foregroundMark x1="70200" y1="51667" x2="70200" y2="51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399" t="22160" r="13200" b="38469"/>
          <a:stretch/>
        </p:blipFill>
        <p:spPr bwMode="auto">
          <a:xfrm>
            <a:off x="15224403" y="1415434"/>
            <a:ext cx="1730960" cy="1108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8" name="กลุ่ม 27">
            <a:extLst>
              <a:ext uri="{FF2B5EF4-FFF2-40B4-BE49-F238E27FC236}">
                <a16:creationId xmlns:a16="http://schemas.microsoft.com/office/drawing/2014/main" id="{6CF3627A-1A55-428A-A6FA-1C1D22411423}"/>
              </a:ext>
            </a:extLst>
          </p:cNvPr>
          <p:cNvGrpSpPr/>
          <p:nvPr/>
        </p:nvGrpSpPr>
        <p:grpSpPr>
          <a:xfrm>
            <a:off x="0" y="0"/>
            <a:ext cx="6170145" cy="10287001"/>
            <a:chOff x="0" y="0"/>
            <a:chExt cx="6170145" cy="10287001"/>
          </a:xfrm>
        </p:grpSpPr>
        <p:sp>
          <p:nvSpPr>
            <p:cNvPr id="29" name="สี่เหลี่ยมผืนผ้า 28">
              <a:extLst>
                <a:ext uri="{FF2B5EF4-FFF2-40B4-BE49-F238E27FC236}">
                  <a16:creationId xmlns:a16="http://schemas.microsoft.com/office/drawing/2014/main" id="{356A150C-9BCE-43E0-B7F3-378DCB3177D0}"/>
                </a:ext>
              </a:extLst>
            </p:cNvPr>
            <p:cNvSpPr/>
            <p:nvPr/>
          </p:nvSpPr>
          <p:spPr>
            <a:xfrm>
              <a:off x="0" y="0"/>
              <a:ext cx="1344440" cy="10287000"/>
            </a:xfrm>
            <a:prstGeom prst="rect">
              <a:avLst/>
            </a:prstGeom>
            <a:solidFill>
              <a:srgbClr val="565F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30" name="สี่เหลี่ยมผืนผ้า 29">
              <a:extLst>
                <a:ext uri="{FF2B5EF4-FFF2-40B4-BE49-F238E27FC236}">
                  <a16:creationId xmlns:a16="http://schemas.microsoft.com/office/drawing/2014/main" id="{DCCB3548-CE68-47BC-A363-D20A62529847}"/>
                </a:ext>
              </a:extLst>
            </p:cNvPr>
            <p:cNvSpPr/>
            <p:nvPr/>
          </p:nvSpPr>
          <p:spPr>
            <a:xfrm>
              <a:off x="1291397" y="4184925"/>
              <a:ext cx="2536697" cy="6102076"/>
            </a:xfrm>
            <a:prstGeom prst="rect">
              <a:avLst/>
            </a:prstGeom>
            <a:solidFill>
              <a:srgbClr val="565F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31" name="สี่เหลี่ยมผืนผ้า 30">
              <a:extLst>
                <a:ext uri="{FF2B5EF4-FFF2-40B4-BE49-F238E27FC236}">
                  <a16:creationId xmlns:a16="http://schemas.microsoft.com/office/drawing/2014/main" id="{152EA2EE-FF54-4B63-A291-FD76B6B1AB98}"/>
                </a:ext>
              </a:extLst>
            </p:cNvPr>
            <p:cNvSpPr/>
            <p:nvPr/>
          </p:nvSpPr>
          <p:spPr>
            <a:xfrm>
              <a:off x="3579344" y="7235962"/>
              <a:ext cx="2590801" cy="3051037"/>
            </a:xfrm>
            <a:prstGeom prst="rect">
              <a:avLst/>
            </a:prstGeom>
            <a:solidFill>
              <a:srgbClr val="565F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</p:spTree>
    <p:extLst>
      <p:ext uri="{BB962C8B-B14F-4D97-AF65-F5344CB8AC3E}">
        <p14:creationId xmlns:p14="http://schemas.microsoft.com/office/powerpoint/2010/main" val="30737241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9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4">
            <a:extLst>
              <a:ext uri="{FF2B5EF4-FFF2-40B4-BE49-F238E27FC236}">
                <a16:creationId xmlns:a16="http://schemas.microsoft.com/office/drawing/2014/main" id="{A13B2D27-27F9-43BE-B238-2B505591B9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528642" flipV="1">
            <a:off x="9383821" y="358362"/>
            <a:ext cx="13287049" cy="2778201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918850" y="693296"/>
            <a:ext cx="5923165" cy="5267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lnSpc>
                <a:spcPct val="150000"/>
              </a:lnSpc>
              <a:spcBef>
                <a:spcPct val="0"/>
              </a:spcBef>
            </a:pPr>
            <a:r>
              <a:rPr lang="en-US" sz="2600" u="none" dirty="0">
                <a:solidFill>
                  <a:srgbClr val="DFCC9D"/>
                </a:solidFill>
                <a:latin typeface="Open Sauce Bold"/>
              </a:rPr>
              <a:t>Immediately notify others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283340" y="7815846"/>
            <a:ext cx="5194187" cy="5501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lnSpc>
                <a:spcPct val="150000"/>
              </a:lnSpc>
              <a:spcBef>
                <a:spcPct val="0"/>
              </a:spcBef>
            </a:pPr>
            <a:endParaRPr lang="en-US" sz="2600" u="none" dirty="0">
              <a:solidFill>
                <a:srgbClr val="DFCC9D"/>
              </a:solidFill>
              <a:latin typeface="Hatton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4116266" y="4132837"/>
            <a:ext cx="9094986" cy="5267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lnSpc>
                <a:spcPct val="150000"/>
              </a:lnSpc>
              <a:spcBef>
                <a:spcPct val="0"/>
              </a:spcBef>
            </a:pPr>
            <a:r>
              <a:rPr lang="en-US" sz="2600" u="none" dirty="0">
                <a:solidFill>
                  <a:srgbClr val="DFCC9D"/>
                </a:solidFill>
                <a:latin typeface="Open Sauce Bold"/>
              </a:rPr>
              <a:t>Be conscious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690738" y="7935360"/>
            <a:ext cx="4840910" cy="2935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520"/>
              </a:lnSpc>
              <a:spcBef>
                <a:spcPct val="0"/>
              </a:spcBef>
            </a:pPr>
            <a:endParaRPr lang="en-US" sz="1800" u="none" dirty="0">
              <a:solidFill>
                <a:srgbClr val="FFFFFF"/>
              </a:solidFill>
              <a:latin typeface="Open Sauce Light"/>
            </a:endParaRPr>
          </a:p>
        </p:txBody>
      </p:sp>
      <p:grpSp>
        <p:nvGrpSpPr>
          <p:cNvPr id="20" name="Group 20"/>
          <p:cNvGrpSpPr/>
          <p:nvPr/>
        </p:nvGrpSpPr>
        <p:grpSpPr>
          <a:xfrm>
            <a:off x="16955363" y="9831386"/>
            <a:ext cx="847699" cy="186128"/>
            <a:chOff x="0" y="0"/>
            <a:chExt cx="1130265" cy="248171"/>
          </a:xfrm>
        </p:grpSpPr>
        <p:sp>
          <p:nvSpPr>
            <p:cNvPr id="21" name="AutoShape 21"/>
            <p:cNvSpPr/>
            <p:nvPr/>
          </p:nvSpPr>
          <p:spPr>
            <a:xfrm>
              <a:off x="0" y="111385"/>
              <a:ext cx="1046834" cy="12700"/>
            </a:xfrm>
            <a:prstGeom prst="rect">
              <a:avLst/>
            </a:prstGeom>
            <a:solidFill>
              <a:srgbClr val="FFFFFF"/>
            </a:solidFill>
          </p:spPr>
        </p:sp>
        <p:grpSp>
          <p:nvGrpSpPr>
            <p:cNvPr id="22" name="Group 22"/>
            <p:cNvGrpSpPr/>
            <p:nvPr/>
          </p:nvGrpSpPr>
          <p:grpSpPr>
            <a:xfrm rot="-5400000">
              <a:off x="922749" y="40654"/>
              <a:ext cx="248171" cy="166862"/>
              <a:chOff x="0" y="0"/>
              <a:chExt cx="1930400" cy="129794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1930400" cy="1297940"/>
              </a:xfrm>
              <a:custGeom>
                <a:avLst/>
                <a:gdLst/>
                <a:ahLst/>
                <a:cxnLst/>
                <a:rect l="l" t="t" r="r" b="b"/>
                <a:pathLst>
                  <a:path w="1930400" h="1297940">
                    <a:moveTo>
                      <a:pt x="0" y="0"/>
                    </a:moveTo>
                    <a:lnTo>
                      <a:pt x="965200" y="1297940"/>
                    </a:lnTo>
                    <a:lnTo>
                      <a:pt x="1930400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</p:grpSp>
      <p:sp>
        <p:nvSpPr>
          <p:cNvPr id="25" name="กล่องข้อความ 24">
            <a:extLst>
              <a:ext uri="{FF2B5EF4-FFF2-40B4-BE49-F238E27FC236}">
                <a16:creationId xmlns:a16="http://schemas.microsoft.com/office/drawing/2014/main" id="{EBC2F97F-D2D2-4B65-9970-F957C347125B}"/>
              </a:ext>
            </a:extLst>
          </p:cNvPr>
          <p:cNvSpPr txBox="1"/>
          <p:nvPr/>
        </p:nvSpPr>
        <p:spPr>
          <a:xfrm>
            <a:off x="6301091" y="6827731"/>
            <a:ext cx="6952545" cy="1219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just">
              <a:lnSpc>
                <a:spcPct val="150000"/>
              </a:lnSpc>
              <a:spcBef>
                <a:spcPct val="0"/>
              </a:spcBef>
            </a:pPr>
            <a:r>
              <a:rPr lang="en-US" sz="2600" u="none" dirty="0">
                <a:solidFill>
                  <a:srgbClr val="DFCC9D"/>
                </a:solidFill>
                <a:latin typeface="Open Sauce Bold"/>
              </a:rPr>
              <a:t>Fire extinguishers must be available and readily attainable</a:t>
            </a:r>
          </a:p>
        </p:txBody>
      </p:sp>
      <p:sp>
        <p:nvSpPr>
          <p:cNvPr id="26" name="สี่เหลี่ยมผืนผ้า 25">
            <a:extLst>
              <a:ext uri="{FF2B5EF4-FFF2-40B4-BE49-F238E27FC236}">
                <a16:creationId xmlns:a16="http://schemas.microsoft.com/office/drawing/2014/main" id="{51A76599-F81E-4C52-8090-996B6401C41C}"/>
              </a:ext>
            </a:extLst>
          </p:cNvPr>
          <p:cNvSpPr/>
          <p:nvPr/>
        </p:nvSpPr>
        <p:spPr>
          <a:xfrm>
            <a:off x="13253636" y="571336"/>
            <a:ext cx="4840910" cy="587897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solidFill>
                <a:srgbClr val="DFCC9D"/>
              </a:solidFill>
            </a:endParaRPr>
          </a:p>
        </p:txBody>
      </p:sp>
      <p:sp>
        <p:nvSpPr>
          <p:cNvPr id="27" name="กล่องข้อความ 26">
            <a:extLst>
              <a:ext uri="{FF2B5EF4-FFF2-40B4-BE49-F238E27FC236}">
                <a16:creationId xmlns:a16="http://schemas.microsoft.com/office/drawing/2014/main" id="{2830AD13-0E21-4ED1-9F70-078C2EF1DF09}"/>
              </a:ext>
            </a:extLst>
          </p:cNvPr>
          <p:cNvSpPr txBox="1"/>
          <p:nvPr/>
        </p:nvSpPr>
        <p:spPr>
          <a:xfrm>
            <a:off x="14790861" y="723458"/>
            <a:ext cx="48409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u="none" dirty="0">
                <a:solidFill>
                  <a:schemeClr val="bg1">
                    <a:lumMod val="85000"/>
                  </a:schemeClr>
                </a:solidFill>
                <a:latin typeface="Open Sauce Bold" panose="020B0604020202020204" charset="0"/>
              </a:rPr>
              <a:t>Fire Accident</a:t>
            </a:r>
            <a:endParaRPr lang="th-TH" dirty="0">
              <a:solidFill>
                <a:schemeClr val="bg1">
                  <a:lumMod val="85000"/>
                </a:schemeClr>
              </a:solidFill>
              <a:latin typeface="Open Sauce Bold" panose="020B0604020202020204" charset="0"/>
            </a:endParaRP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7A09614C-6015-4C9C-A27D-C89207072E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1778" y="1511842"/>
            <a:ext cx="2443758" cy="2452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153EFCC7-2B1B-4D4D-B75C-2DC5C8A70D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2835" y="4630449"/>
            <a:ext cx="3009900" cy="2266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>
            <a:extLst>
              <a:ext uri="{FF2B5EF4-FFF2-40B4-BE49-F238E27FC236}">
                <a16:creationId xmlns:a16="http://schemas.microsoft.com/office/drawing/2014/main" id="{D27349BA-9813-46D7-AF9E-E44DEAE2AC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3806" y="7634336"/>
            <a:ext cx="3021209" cy="2254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>
            <a:extLst>
              <a:ext uri="{FF2B5EF4-FFF2-40B4-BE49-F238E27FC236}">
                <a16:creationId xmlns:a16="http://schemas.microsoft.com/office/drawing/2014/main" id="{1AF5C0C1-AB71-408F-8B73-96C99E64E6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0976" y="7624449"/>
            <a:ext cx="2287895" cy="2295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2">
            <a:extLst>
              <a:ext uri="{FF2B5EF4-FFF2-40B4-BE49-F238E27FC236}">
                <a16:creationId xmlns:a16="http://schemas.microsoft.com/office/drawing/2014/main" id="{2C02C9A2-92B4-49A4-BEC7-A5446B8DF4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41" b="23179"/>
          <a:stretch/>
        </p:blipFill>
        <p:spPr bwMode="auto">
          <a:xfrm>
            <a:off x="15094133" y="1092790"/>
            <a:ext cx="2261479" cy="1889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กลุ่ม 32">
            <a:extLst>
              <a:ext uri="{FF2B5EF4-FFF2-40B4-BE49-F238E27FC236}">
                <a16:creationId xmlns:a16="http://schemas.microsoft.com/office/drawing/2014/main" id="{D52548C1-54A8-4466-B2DA-909702B3BF94}"/>
              </a:ext>
            </a:extLst>
          </p:cNvPr>
          <p:cNvGrpSpPr/>
          <p:nvPr/>
        </p:nvGrpSpPr>
        <p:grpSpPr>
          <a:xfrm>
            <a:off x="0" y="0"/>
            <a:ext cx="6170145" cy="10287001"/>
            <a:chOff x="0" y="0"/>
            <a:chExt cx="6170145" cy="10287001"/>
          </a:xfrm>
        </p:grpSpPr>
        <p:sp>
          <p:nvSpPr>
            <p:cNvPr id="34" name="สี่เหลี่ยมผืนผ้า 33">
              <a:extLst>
                <a:ext uri="{FF2B5EF4-FFF2-40B4-BE49-F238E27FC236}">
                  <a16:creationId xmlns:a16="http://schemas.microsoft.com/office/drawing/2014/main" id="{6181FF26-E612-4C48-893C-F14E648A38E0}"/>
                </a:ext>
              </a:extLst>
            </p:cNvPr>
            <p:cNvSpPr/>
            <p:nvPr/>
          </p:nvSpPr>
          <p:spPr>
            <a:xfrm>
              <a:off x="0" y="0"/>
              <a:ext cx="1344440" cy="10287000"/>
            </a:xfrm>
            <a:prstGeom prst="rect">
              <a:avLst/>
            </a:prstGeom>
            <a:solidFill>
              <a:srgbClr val="565F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35" name="สี่เหลี่ยมผืนผ้า 34">
              <a:extLst>
                <a:ext uri="{FF2B5EF4-FFF2-40B4-BE49-F238E27FC236}">
                  <a16:creationId xmlns:a16="http://schemas.microsoft.com/office/drawing/2014/main" id="{DBC6ADEB-6CAA-4057-BBD9-73E189DCE3DB}"/>
                </a:ext>
              </a:extLst>
            </p:cNvPr>
            <p:cNvSpPr/>
            <p:nvPr/>
          </p:nvSpPr>
          <p:spPr>
            <a:xfrm>
              <a:off x="1291397" y="4184925"/>
              <a:ext cx="2536697" cy="6102076"/>
            </a:xfrm>
            <a:prstGeom prst="rect">
              <a:avLst/>
            </a:prstGeom>
            <a:solidFill>
              <a:srgbClr val="565F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36" name="สี่เหลี่ยมผืนผ้า 35">
              <a:extLst>
                <a:ext uri="{FF2B5EF4-FFF2-40B4-BE49-F238E27FC236}">
                  <a16:creationId xmlns:a16="http://schemas.microsoft.com/office/drawing/2014/main" id="{474B2164-E34C-4A79-8E80-0C181FE0ADE5}"/>
                </a:ext>
              </a:extLst>
            </p:cNvPr>
            <p:cNvSpPr/>
            <p:nvPr/>
          </p:nvSpPr>
          <p:spPr>
            <a:xfrm>
              <a:off x="3579344" y="7235962"/>
              <a:ext cx="2590801" cy="3051037"/>
            </a:xfrm>
            <a:prstGeom prst="rect">
              <a:avLst/>
            </a:prstGeom>
            <a:solidFill>
              <a:srgbClr val="565F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</p:spTree>
    <p:extLst>
      <p:ext uri="{BB962C8B-B14F-4D97-AF65-F5344CB8AC3E}">
        <p14:creationId xmlns:p14="http://schemas.microsoft.com/office/powerpoint/2010/main" val="14278969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4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1437165" flipV="1">
            <a:off x="-7466753" y="-3161823"/>
            <a:ext cx="24593226" cy="9747861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239328">
            <a:off x="10700893" y="2068137"/>
            <a:ext cx="20795266" cy="8242487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2513886" y="7622541"/>
            <a:ext cx="3242339" cy="7386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/>
            <a:r>
              <a:rPr lang="en-US" sz="2400" b="1" i="0" u="none" strike="noStrike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Reasons of choosing this type of business</a:t>
            </a:r>
            <a:endParaRPr lang="en-US" sz="2800" dirty="0">
              <a:solidFill>
                <a:srgbClr val="231F20"/>
              </a:solidFill>
              <a:latin typeface="Open Sauce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6629400" y="7645809"/>
            <a:ext cx="4571655" cy="17789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indent="457200" algn="ctr" rtl="0">
              <a:spcBef>
                <a:spcPts val="0"/>
              </a:spcBef>
              <a:spcAft>
                <a:spcPts val="0"/>
              </a:spcAft>
            </a:pPr>
            <a:r>
              <a:rPr lang="en-US" sz="2400" b="1" i="0" u="none" strike="noStrike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The importance of safety</a:t>
            </a:r>
          </a:p>
          <a:p>
            <a:pPr indent="457200" algn="ctr" rtl="0">
              <a:spcBef>
                <a:spcPts val="0"/>
              </a:spcBef>
              <a:spcAft>
                <a:spcPts val="0"/>
              </a:spcAft>
            </a:pPr>
            <a:r>
              <a:rPr lang="en-US" sz="2400" b="1" i="0" u="none" strike="noStrike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workplace environment </a:t>
            </a:r>
            <a:endParaRPr lang="en-US" sz="2400" b="0" dirty="0">
              <a:effectLst/>
            </a:endParaRPr>
          </a:p>
          <a:p>
            <a:pPr>
              <a:lnSpc>
                <a:spcPct val="150000"/>
              </a:lnSpc>
            </a:pPr>
            <a:br>
              <a:rPr lang="en-US" sz="2400" b="0" dirty="0">
                <a:effectLst/>
              </a:rPr>
            </a:br>
            <a:endParaRPr lang="en-US" sz="2400" dirty="0">
              <a:solidFill>
                <a:srgbClr val="231F20"/>
              </a:solidFill>
              <a:latin typeface="Open Sauce 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2739205" y="7609433"/>
            <a:ext cx="3242339" cy="3495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400" b="1" i="0" u="none" strike="noStrike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Purpose and outline </a:t>
            </a:r>
            <a:endParaRPr lang="en-US" sz="2800" dirty="0">
              <a:solidFill>
                <a:srgbClr val="231F20"/>
              </a:solidFill>
              <a:latin typeface="Open Sauce Bold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1028700" y="971550"/>
            <a:ext cx="15657780" cy="1692911"/>
            <a:chOff x="0" y="-76200"/>
            <a:chExt cx="20877040" cy="2257214"/>
          </a:xfrm>
        </p:grpSpPr>
        <p:sp>
          <p:nvSpPr>
            <p:cNvPr id="17" name="TextBox 17"/>
            <p:cNvSpPr txBox="1"/>
            <p:nvPr/>
          </p:nvSpPr>
          <p:spPr>
            <a:xfrm>
              <a:off x="0" y="-76200"/>
              <a:ext cx="20877040" cy="14721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8640"/>
                </a:lnSpc>
                <a:spcBef>
                  <a:spcPct val="0"/>
                </a:spcBef>
              </a:pPr>
              <a:r>
                <a:rPr lang="en-US" sz="7200" u="none" dirty="0">
                  <a:solidFill>
                    <a:srgbClr val="505948"/>
                  </a:solidFill>
                  <a:latin typeface="Hatton Bold"/>
                </a:rPr>
                <a:t>Soy milk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1341967"/>
              <a:ext cx="20877040" cy="8390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040"/>
                </a:lnSpc>
              </a:pPr>
              <a:r>
                <a:rPr lang="en-US" sz="3600" b="1" dirty="0">
                  <a:solidFill>
                    <a:srgbClr val="202124"/>
                  </a:solidFill>
                  <a:latin typeface="Hatton" panose="020B0604020202020204" charset="0"/>
                </a:rPr>
                <a:t>	B</a:t>
              </a:r>
              <a:r>
                <a:rPr lang="en-US" sz="3600" b="1" i="0" dirty="0">
                  <a:solidFill>
                    <a:srgbClr val="202124"/>
                  </a:solidFill>
                  <a:effectLst/>
                  <a:latin typeface="Hatton" panose="020B0604020202020204" charset="0"/>
                </a:rPr>
                <a:t>usiness and industry</a:t>
              </a:r>
              <a:endParaRPr lang="en-US" sz="3600" dirty="0">
                <a:solidFill>
                  <a:srgbClr val="545454"/>
                </a:solidFill>
                <a:latin typeface="Hatton" panose="020B0604020202020204" charset="0"/>
              </a:endParaRPr>
            </a:p>
          </p:txBody>
        </p:sp>
      </p:grpSp>
      <p:sp>
        <p:nvSpPr>
          <p:cNvPr id="23" name="TextBox 23"/>
          <p:cNvSpPr txBox="1"/>
          <p:nvPr/>
        </p:nvSpPr>
        <p:spPr>
          <a:xfrm rot="-5400000">
            <a:off x="-1063518" y="5199753"/>
            <a:ext cx="2882608" cy="2662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2400"/>
              </a:lnSpc>
              <a:spcBef>
                <a:spcPct val="0"/>
              </a:spcBef>
            </a:pPr>
            <a:r>
              <a:rPr lang="en-US" sz="12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Silk-Moy (Incorporated) Corporation , LTD</a:t>
            </a:r>
            <a:endParaRPr lang="en-US" sz="1200" u="none" dirty="0">
              <a:solidFill>
                <a:srgbClr val="545454"/>
              </a:solidFill>
              <a:latin typeface="Open Sauce Light Bold"/>
            </a:endParaRPr>
          </a:p>
        </p:txBody>
      </p:sp>
      <p:sp>
        <p:nvSpPr>
          <p:cNvPr id="24" name="TextBox 24"/>
          <p:cNvSpPr txBox="1"/>
          <p:nvPr/>
        </p:nvSpPr>
        <p:spPr>
          <a:xfrm rot="5400000">
            <a:off x="16471271" y="5121738"/>
            <a:ext cx="2882608" cy="2662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2400"/>
              </a:lnSpc>
              <a:spcBef>
                <a:spcPct val="0"/>
              </a:spcBef>
            </a:pPr>
            <a:r>
              <a:rPr lang="en-US" sz="12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Silk-Moy (Incorporated) Corporation , LTD</a:t>
            </a:r>
            <a:endParaRPr lang="en-US" sz="1200" u="none" dirty="0">
              <a:solidFill>
                <a:srgbClr val="545454"/>
              </a:solidFill>
              <a:latin typeface="Open Sauce Light Bold"/>
            </a:endParaRPr>
          </a:p>
        </p:txBody>
      </p:sp>
      <p:pic>
        <p:nvPicPr>
          <p:cNvPr id="28" name="รูปภาพ 27">
            <a:extLst>
              <a:ext uri="{FF2B5EF4-FFF2-40B4-BE49-F238E27FC236}">
                <a16:creationId xmlns:a16="http://schemas.microsoft.com/office/drawing/2014/main" id="{B668D92B-95FE-4E11-97F8-B7FE31101C1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2219" r="-516"/>
          <a:stretch/>
        </p:blipFill>
        <p:spPr>
          <a:xfrm>
            <a:off x="2491710" y="3800847"/>
            <a:ext cx="3242339" cy="3540169"/>
          </a:xfrm>
          <a:prstGeom prst="rect">
            <a:avLst/>
          </a:prstGeom>
        </p:spPr>
      </p:pic>
      <p:pic>
        <p:nvPicPr>
          <p:cNvPr id="30" name="รูปภาพ 29">
            <a:extLst>
              <a:ext uri="{FF2B5EF4-FFF2-40B4-BE49-F238E27FC236}">
                <a16:creationId xmlns:a16="http://schemas.microsoft.com/office/drawing/2014/main" id="{FECACFC5-E392-491A-9229-B2B26D53A4D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378" r="3811"/>
          <a:stretch/>
        </p:blipFill>
        <p:spPr>
          <a:xfrm>
            <a:off x="12922100" y="3800847"/>
            <a:ext cx="2876551" cy="3537760"/>
          </a:xfrm>
          <a:prstGeom prst="rect">
            <a:avLst/>
          </a:prstGeom>
        </p:spPr>
      </p:pic>
      <p:pic>
        <p:nvPicPr>
          <p:cNvPr id="32" name="รูปภาพ 31">
            <a:extLst>
              <a:ext uri="{FF2B5EF4-FFF2-40B4-BE49-F238E27FC236}">
                <a16:creationId xmlns:a16="http://schemas.microsoft.com/office/drawing/2014/main" id="{13B8878F-C279-4509-900D-373D4D261F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63099" y="3764649"/>
            <a:ext cx="3517009" cy="3537759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9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4">
            <a:extLst>
              <a:ext uri="{FF2B5EF4-FFF2-40B4-BE49-F238E27FC236}">
                <a16:creationId xmlns:a16="http://schemas.microsoft.com/office/drawing/2014/main" id="{A13B2D27-27F9-43BE-B238-2B505591B9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528642" flipV="1">
            <a:off x="9383821" y="358362"/>
            <a:ext cx="13287049" cy="2778201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3841511" y="789590"/>
            <a:ext cx="5923165" cy="5267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lnSpc>
                <a:spcPct val="150000"/>
              </a:lnSpc>
              <a:spcBef>
                <a:spcPct val="0"/>
              </a:spcBef>
            </a:pPr>
            <a:r>
              <a:rPr lang="en-US" sz="2600" u="none" dirty="0">
                <a:solidFill>
                  <a:srgbClr val="DFCC9D"/>
                </a:solidFill>
                <a:latin typeface="Open Sauce Bold"/>
              </a:rPr>
              <a:t>Practice fire drills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785162" y="8034412"/>
            <a:ext cx="5194187" cy="5501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lnSpc>
                <a:spcPct val="150000"/>
              </a:lnSpc>
              <a:spcBef>
                <a:spcPct val="0"/>
              </a:spcBef>
            </a:pPr>
            <a:endParaRPr lang="en-US" sz="2600" u="none" dirty="0">
              <a:solidFill>
                <a:srgbClr val="DFCC9D"/>
              </a:solidFill>
              <a:latin typeface="Hatton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0690738" y="7935360"/>
            <a:ext cx="4840910" cy="2935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520"/>
              </a:lnSpc>
              <a:spcBef>
                <a:spcPct val="0"/>
              </a:spcBef>
            </a:pPr>
            <a:endParaRPr lang="en-US" sz="1800" u="none" dirty="0">
              <a:solidFill>
                <a:srgbClr val="FFFFFF"/>
              </a:solidFill>
              <a:latin typeface="Open Sauce Light"/>
            </a:endParaRPr>
          </a:p>
        </p:txBody>
      </p:sp>
      <p:sp>
        <p:nvSpPr>
          <p:cNvPr id="25" name="กล่องข้อความ 24">
            <a:extLst>
              <a:ext uri="{FF2B5EF4-FFF2-40B4-BE49-F238E27FC236}">
                <a16:creationId xmlns:a16="http://schemas.microsoft.com/office/drawing/2014/main" id="{EBC2F97F-D2D2-4B65-9970-F957C347125B}"/>
              </a:ext>
            </a:extLst>
          </p:cNvPr>
          <p:cNvSpPr txBox="1"/>
          <p:nvPr/>
        </p:nvSpPr>
        <p:spPr>
          <a:xfrm>
            <a:off x="3657600" y="5143500"/>
            <a:ext cx="8107871" cy="1219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just">
              <a:lnSpc>
                <a:spcPct val="150000"/>
              </a:lnSpc>
              <a:spcBef>
                <a:spcPct val="0"/>
              </a:spcBef>
            </a:pPr>
            <a:r>
              <a:rPr lang="en-US" sz="2600" u="none" dirty="0">
                <a:solidFill>
                  <a:srgbClr val="DFCC9D"/>
                </a:solidFill>
                <a:latin typeface="Open Sauce Bold"/>
              </a:rPr>
              <a:t>Come up with a fire emergency plan to ensure that everyone knows and understands it</a:t>
            </a:r>
          </a:p>
        </p:txBody>
      </p:sp>
      <p:sp>
        <p:nvSpPr>
          <p:cNvPr id="26" name="สี่เหลี่ยมผืนผ้า 25">
            <a:extLst>
              <a:ext uri="{FF2B5EF4-FFF2-40B4-BE49-F238E27FC236}">
                <a16:creationId xmlns:a16="http://schemas.microsoft.com/office/drawing/2014/main" id="{51A76599-F81E-4C52-8090-996B6401C41C}"/>
              </a:ext>
            </a:extLst>
          </p:cNvPr>
          <p:cNvSpPr/>
          <p:nvPr/>
        </p:nvSpPr>
        <p:spPr>
          <a:xfrm>
            <a:off x="13253636" y="571336"/>
            <a:ext cx="4840910" cy="587897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solidFill>
                <a:srgbClr val="DFCC9D"/>
              </a:solidFill>
            </a:endParaRPr>
          </a:p>
        </p:txBody>
      </p:sp>
      <p:sp>
        <p:nvSpPr>
          <p:cNvPr id="27" name="กล่องข้อความ 26">
            <a:extLst>
              <a:ext uri="{FF2B5EF4-FFF2-40B4-BE49-F238E27FC236}">
                <a16:creationId xmlns:a16="http://schemas.microsoft.com/office/drawing/2014/main" id="{2830AD13-0E21-4ED1-9F70-078C2EF1DF09}"/>
              </a:ext>
            </a:extLst>
          </p:cNvPr>
          <p:cNvSpPr txBox="1"/>
          <p:nvPr/>
        </p:nvSpPr>
        <p:spPr>
          <a:xfrm>
            <a:off x="14790861" y="723458"/>
            <a:ext cx="48409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u="none" dirty="0">
                <a:solidFill>
                  <a:schemeClr val="bg1">
                    <a:lumMod val="85000"/>
                  </a:schemeClr>
                </a:solidFill>
                <a:latin typeface="Open Sauce Bold" panose="020B0604020202020204" charset="0"/>
              </a:rPr>
              <a:t>Fire Accident</a:t>
            </a:r>
            <a:endParaRPr lang="th-TH" dirty="0">
              <a:solidFill>
                <a:schemeClr val="bg1">
                  <a:lumMod val="85000"/>
                </a:schemeClr>
              </a:solidFill>
              <a:latin typeface="Open Sauce Bold" panose="020B0604020202020204" charset="0"/>
            </a:endParaRP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649B65A1-75F6-49E8-A2F2-355545BB3F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7263" y="2058098"/>
            <a:ext cx="2993897" cy="2993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8BBCADF9-D7CC-4269-8EAD-CD2007EF19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6731" y="1718130"/>
            <a:ext cx="2965488" cy="2894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>
            <a:extLst>
              <a:ext uri="{FF2B5EF4-FFF2-40B4-BE49-F238E27FC236}">
                <a16:creationId xmlns:a16="http://schemas.microsoft.com/office/drawing/2014/main" id="{DD328109-F6CF-4BAA-B390-7B97EC1DCD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2461" y="6690771"/>
            <a:ext cx="3130805" cy="3076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2">
            <a:extLst>
              <a:ext uri="{FF2B5EF4-FFF2-40B4-BE49-F238E27FC236}">
                <a16:creationId xmlns:a16="http://schemas.microsoft.com/office/drawing/2014/main" id="{BED5BAEB-3E52-4401-94F0-F22C6A7D46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41" b="23179"/>
          <a:stretch/>
        </p:blipFill>
        <p:spPr bwMode="auto">
          <a:xfrm>
            <a:off x="15094133" y="1092790"/>
            <a:ext cx="2261479" cy="1889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สี่เหลี่ยมผืนผ้า 28">
            <a:extLst>
              <a:ext uri="{FF2B5EF4-FFF2-40B4-BE49-F238E27FC236}">
                <a16:creationId xmlns:a16="http://schemas.microsoft.com/office/drawing/2014/main" id="{6795729B-98C8-4F77-853D-10EF8164242A}"/>
              </a:ext>
            </a:extLst>
          </p:cNvPr>
          <p:cNvSpPr/>
          <p:nvPr/>
        </p:nvSpPr>
        <p:spPr>
          <a:xfrm>
            <a:off x="0" y="-17929"/>
            <a:ext cx="2796988" cy="10304929"/>
          </a:xfrm>
          <a:prstGeom prst="rect">
            <a:avLst/>
          </a:prstGeom>
          <a:solidFill>
            <a:srgbClr val="565F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9191080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4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">
            <a:extLst>
              <a:ext uri="{FF2B5EF4-FFF2-40B4-BE49-F238E27FC236}">
                <a16:creationId xmlns:a16="http://schemas.microsoft.com/office/drawing/2014/main" id="{FE8A309B-CBAE-43AD-98E4-10F8C065DE0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2486712">
            <a:off x="3768829" y="2281471"/>
            <a:ext cx="10228942" cy="6065161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5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2611884">
            <a:off x="3724474" y="2218732"/>
            <a:ext cx="10228942" cy="6065161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3884558" y="2937127"/>
            <a:ext cx="9908773" cy="4412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8640"/>
              </a:lnSpc>
              <a:spcBef>
                <a:spcPct val="0"/>
              </a:spcBef>
            </a:pPr>
            <a:endParaRPr lang="en-US" sz="7200" u="none" dirty="0">
              <a:solidFill>
                <a:srgbClr val="505948"/>
              </a:solidFill>
              <a:latin typeface="Hatton Bold"/>
            </a:endParaRPr>
          </a:p>
          <a:p>
            <a:pPr marL="0" lvl="0" indent="0" algn="ctr">
              <a:lnSpc>
                <a:spcPts val="8640"/>
              </a:lnSpc>
              <a:spcBef>
                <a:spcPct val="0"/>
              </a:spcBef>
            </a:pPr>
            <a:r>
              <a:rPr lang="en-US" sz="7200" u="none" dirty="0">
                <a:solidFill>
                  <a:srgbClr val="505948"/>
                </a:solidFill>
                <a:latin typeface="Hatton Bold"/>
              </a:rPr>
              <a:t> </a:t>
            </a:r>
            <a:r>
              <a:rPr lang="en-US" sz="7200" b="1" u="none" dirty="0">
                <a:solidFill>
                  <a:srgbClr val="505948"/>
                </a:solidFill>
                <a:latin typeface="Hatton Bold"/>
              </a:rPr>
              <a:t>SAFETY</a:t>
            </a:r>
          </a:p>
          <a:p>
            <a:pPr marL="0" lvl="0" indent="0" algn="ctr">
              <a:lnSpc>
                <a:spcPts val="8640"/>
              </a:lnSpc>
              <a:spcBef>
                <a:spcPct val="0"/>
              </a:spcBef>
            </a:pPr>
            <a:r>
              <a:rPr lang="en-US" sz="7200" b="1" u="none" dirty="0">
                <a:solidFill>
                  <a:srgbClr val="505948"/>
                </a:solidFill>
                <a:latin typeface="Hatton Bold"/>
              </a:rPr>
              <a:t> PROCEDURES</a:t>
            </a:r>
            <a:endParaRPr lang="en-US" sz="7200" u="none" dirty="0">
              <a:solidFill>
                <a:srgbClr val="505948"/>
              </a:solidFill>
              <a:latin typeface="Hatton Bold"/>
            </a:endParaRPr>
          </a:p>
          <a:p>
            <a:pPr marL="0" lvl="0" indent="0" algn="ctr">
              <a:lnSpc>
                <a:spcPts val="8640"/>
              </a:lnSpc>
              <a:spcBef>
                <a:spcPct val="0"/>
              </a:spcBef>
            </a:pPr>
            <a:endParaRPr lang="en-US" sz="7200" u="none" dirty="0">
              <a:solidFill>
                <a:srgbClr val="505948"/>
              </a:solidFill>
              <a:latin typeface="Hatton Bold"/>
            </a:endParaRPr>
          </a:p>
        </p:txBody>
      </p:sp>
      <p:sp>
        <p:nvSpPr>
          <p:cNvPr id="17" name="TextBox 17"/>
          <p:cNvSpPr txBox="1"/>
          <p:nvPr/>
        </p:nvSpPr>
        <p:spPr>
          <a:xfrm rot="-5400000">
            <a:off x="-1009772" y="5336117"/>
            <a:ext cx="2882608" cy="2661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2400"/>
              </a:lnSpc>
              <a:spcBef>
                <a:spcPct val="0"/>
              </a:spcBef>
            </a:pPr>
            <a:r>
              <a:rPr lang="en-US" sz="12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Silk-Moy (Incorporated) Corporation , LTD</a:t>
            </a:r>
            <a:endParaRPr lang="en-US" sz="1200" u="none" dirty="0">
              <a:solidFill>
                <a:srgbClr val="545454"/>
              </a:solidFill>
              <a:latin typeface="Open Sauce Light Bold"/>
            </a:endParaRPr>
          </a:p>
        </p:txBody>
      </p:sp>
      <p:sp>
        <p:nvSpPr>
          <p:cNvPr id="18" name="TextBox 18"/>
          <p:cNvSpPr txBox="1"/>
          <p:nvPr/>
        </p:nvSpPr>
        <p:spPr>
          <a:xfrm rot="5400000">
            <a:off x="16400876" y="5336117"/>
            <a:ext cx="2882608" cy="2661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2400"/>
              </a:lnSpc>
              <a:spcBef>
                <a:spcPct val="0"/>
              </a:spcBef>
            </a:pPr>
            <a:r>
              <a:rPr lang="en-US" sz="12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Silk-Moy (Incorporated) Corporation , LTD</a:t>
            </a:r>
            <a:endParaRPr lang="en-US" sz="1200" u="none" dirty="0">
              <a:solidFill>
                <a:srgbClr val="545454"/>
              </a:solidFill>
              <a:latin typeface="Open Sauce Light Bold"/>
            </a:endParaRPr>
          </a:p>
        </p:txBody>
      </p:sp>
    </p:spTree>
    <p:extLst>
      <p:ext uri="{BB962C8B-B14F-4D97-AF65-F5344CB8AC3E}">
        <p14:creationId xmlns:p14="http://schemas.microsoft.com/office/powerpoint/2010/main" val="5857820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9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สี่เหลี่ยมผืนผ้า 31">
            <a:extLst>
              <a:ext uri="{FF2B5EF4-FFF2-40B4-BE49-F238E27FC236}">
                <a16:creationId xmlns:a16="http://schemas.microsoft.com/office/drawing/2014/main" id="{637143A3-9B15-4539-BBCE-38724DE46256}"/>
              </a:ext>
            </a:extLst>
          </p:cNvPr>
          <p:cNvSpPr/>
          <p:nvPr/>
        </p:nvSpPr>
        <p:spPr>
          <a:xfrm>
            <a:off x="13072438" y="522859"/>
            <a:ext cx="4840910" cy="587897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solidFill>
                <a:srgbClr val="DFCC9D"/>
              </a:solidFill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629517" y="1882087"/>
            <a:ext cx="5774609" cy="11269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lnSpc>
                <a:spcPct val="150000"/>
              </a:lnSpc>
              <a:spcBef>
                <a:spcPct val="0"/>
              </a:spcBef>
            </a:pPr>
            <a:r>
              <a:rPr lang="en-US" sz="2600" u="none" dirty="0">
                <a:solidFill>
                  <a:srgbClr val="DFCC9D"/>
                </a:solidFill>
                <a:latin typeface="Open Sauce Bold"/>
              </a:rPr>
              <a:t>Don’t load goods that exceed the weight of the truck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1295810" y="4422691"/>
            <a:ext cx="10053130" cy="7203706"/>
            <a:chOff x="-10281568" y="-7321493"/>
            <a:chExt cx="21272515" cy="9604933"/>
          </a:xfrm>
        </p:grpSpPr>
        <p:sp>
          <p:nvSpPr>
            <p:cNvPr id="10" name="TextBox 10"/>
            <p:cNvSpPr txBox="1"/>
            <p:nvPr/>
          </p:nvSpPr>
          <p:spPr>
            <a:xfrm>
              <a:off x="-10281568" y="-7321493"/>
              <a:ext cx="13705391" cy="82073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>
                <a:spcBef>
                  <a:spcPct val="0"/>
                </a:spcBef>
              </a:pPr>
              <a:r>
                <a:rPr lang="en-US" sz="4000" dirty="0">
                  <a:solidFill>
                    <a:schemeClr val="bg2">
                      <a:lumMod val="90000"/>
                    </a:schemeClr>
                  </a:solidFill>
                  <a:latin typeface="Hatton Bold"/>
                </a:rPr>
                <a:t>Procedures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1444394"/>
              <a:ext cx="10990947" cy="83904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just">
                <a:lnSpc>
                  <a:spcPts val="5040"/>
                </a:lnSpc>
                <a:spcBef>
                  <a:spcPct val="0"/>
                </a:spcBef>
              </a:pPr>
              <a:endParaRPr lang="en-US" sz="3600" u="none" dirty="0">
                <a:solidFill>
                  <a:srgbClr val="DFCC9D"/>
                </a:solidFill>
                <a:latin typeface="Hatton"/>
              </a:endParaRPr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0629517" y="5996576"/>
            <a:ext cx="6187983" cy="11267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lnSpc>
                <a:spcPct val="150000"/>
              </a:lnSpc>
              <a:spcBef>
                <a:spcPct val="0"/>
              </a:spcBef>
            </a:pPr>
            <a:r>
              <a:rPr lang="en-US" sz="2600" u="none" dirty="0">
                <a:solidFill>
                  <a:srgbClr val="DFCC9D"/>
                </a:solidFill>
                <a:latin typeface="Open Sauce Bold"/>
              </a:rPr>
              <a:t>Place the product in a safe place where it won't fall or damage it​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651983" y="7972964"/>
            <a:ext cx="4840910" cy="2935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520"/>
              </a:lnSpc>
              <a:spcBef>
                <a:spcPct val="0"/>
              </a:spcBef>
            </a:pPr>
            <a:endParaRPr lang="en-US" sz="1800" u="none" dirty="0">
              <a:solidFill>
                <a:srgbClr val="FFFFFF"/>
              </a:solidFill>
              <a:latin typeface="Open Sauce Light"/>
            </a:endParaRPr>
          </a:p>
        </p:txBody>
      </p:sp>
      <p:grpSp>
        <p:nvGrpSpPr>
          <p:cNvPr id="20" name="Group 20"/>
          <p:cNvGrpSpPr/>
          <p:nvPr/>
        </p:nvGrpSpPr>
        <p:grpSpPr>
          <a:xfrm>
            <a:off x="16955363" y="9831386"/>
            <a:ext cx="847699" cy="186128"/>
            <a:chOff x="0" y="0"/>
            <a:chExt cx="1130265" cy="248171"/>
          </a:xfrm>
        </p:grpSpPr>
        <p:sp>
          <p:nvSpPr>
            <p:cNvPr id="21" name="AutoShape 21"/>
            <p:cNvSpPr/>
            <p:nvPr/>
          </p:nvSpPr>
          <p:spPr>
            <a:xfrm>
              <a:off x="0" y="111385"/>
              <a:ext cx="1046834" cy="12700"/>
            </a:xfrm>
            <a:prstGeom prst="rect">
              <a:avLst/>
            </a:prstGeom>
            <a:solidFill>
              <a:srgbClr val="FFFFFF"/>
            </a:solidFill>
          </p:spPr>
        </p:sp>
        <p:grpSp>
          <p:nvGrpSpPr>
            <p:cNvPr id="22" name="Group 22"/>
            <p:cNvGrpSpPr/>
            <p:nvPr/>
          </p:nvGrpSpPr>
          <p:grpSpPr>
            <a:xfrm rot="-5400000">
              <a:off x="922749" y="40654"/>
              <a:ext cx="248171" cy="166862"/>
              <a:chOff x="0" y="0"/>
              <a:chExt cx="1930400" cy="129794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1930400" cy="1297940"/>
              </a:xfrm>
              <a:custGeom>
                <a:avLst/>
                <a:gdLst/>
                <a:ahLst/>
                <a:cxnLst/>
                <a:rect l="l" t="t" r="r" b="b"/>
                <a:pathLst>
                  <a:path w="1930400" h="1297940">
                    <a:moveTo>
                      <a:pt x="0" y="0"/>
                    </a:moveTo>
                    <a:lnTo>
                      <a:pt x="965200" y="1297940"/>
                    </a:lnTo>
                    <a:lnTo>
                      <a:pt x="1930400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</p:grpSp>
      <p:sp>
        <p:nvSpPr>
          <p:cNvPr id="38" name="กล่องข้อความ 37">
            <a:extLst>
              <a:ext uri="{FF2B5EF4-FFF2-40B4-BE49-F238E27FC236}">
                <a16:creationId xmlns:a16="http://schemas.microsoft.com/office/drawing/2014/main" id="{40B3360C-87D8-43FA-A53C-66BDC18D1BC4}"/>
              </a:ext>
            </a:extLst>
          </p:cNvPr>
          <p:cNvSpPr txBox="1"/>
          <p:nvPr/>
        </p:nvSpPr>
        <p:spPr>
          <a:xfrm>
            <a:off x="13105915" y="663150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u="none" dirty="0">
                <a:solidFill>
                  <a:schemeClr val="bg1">
                    <a:lumMod val="85000"/>
                  </a:schemeClr>
                </a:solidFill>
                <a:latin typeface="Open Sauce Bold" panose="020B0604020202020204" charset="0"/>
              </a:rPr>
              <a:t>Accident with transportation and stock </a:t>
            </a:r>
            <a:endParaRPr lang="th-TH" dirty="0">
              <a:solidFill>
                <a:schemeClr val="bg1">
                  <a:lumMod val="85000"/>
                </a:schemeClr>
              </a:solidFill>
              <a:latin typeface="Open Sauce Bold" panose="020B0604020202020204" charset="0"/>
            </a:endParaRPr>
          </a:p>
        </p:txBody>
      </p:sp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40BAD8F4-FBFB-4C63-A4BD-5221D598A9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0022"/>
          <a:stretch/>
        </p:blipFill>
        <p:spPr>
          <a:xfrm>
            <a:off x="1274039" y="1642786"/>
            <a:ext cx="8228069" cy="7198591"/>
          </a:xfrm>
          <a:prstGeom prst="pie">
            <a:avLst>
              <a:gd name="adj1" fmla="val 13912949"/>
              <a:gd name="adj2" fmla="val 10839978"/>
            </a:avLst>
          </a:prstGeom>
          <a:effectLst>
            <a:reflection blurRad="6350" stA="52000" endA="300" endPos="35000" dir="5400000" sy="-100000" algn="bl" rotWithShape="0"/>
          </a:effectLst>
        </p:spPr>
      </p:pic>
      <p:sp>
        <p:nvSpPr>
          <p:cNvPr id="24" name="กล่องข้อความ 23">
            <a:extLst>
              <a:ext uri="{FF2B5EF4-FFF2-40B4-BE49-F238E27FC236}">
                <a16:creationId xmlns:a16="http://schemas.microsoft.com/office/drawing/2014/main" id="{AA887BDF-649E-4163-B7DA-BE247B4F630A}"/>
              </a:ext>
            </a:extLst>
          </p:cNvPr>
          <p:cNvSpPr txBox="1"/>
          <p:nvPr/>
        </p:nvSpPr>
        <p:spPr>
          <a:xfrm rot="3150274">
            <a:off x="2076836" y="3276449"/>
            <a:ext cx="289384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>
              <a:spcBef>
                <a:spcPct val="0"/>
              </a:spcBef>
            </a:pPr>
            <a:r>
              <a:rPr lang="en-US" sz="4000" dirty="0">
                <a:solidFill>
                  <a:schemeClr val="bg2">
                    <a:lumMod val="90000"/>
                  </a:schemeClr>
                </a:solidFill>
                <a:latin typeface="Hatton Bold"/>
              </a:rPr>
              <a:t>Safety</a:t>
            </a:r>
          </a:p>
        </p:txBody>
      </p:sp>
      <p:pic>
        <p:nvPicPr>
          <p:cNvPr id="10242" name="Picture 2" descr="Soybeans Cartoon Images, Stock Photos &amp;amp; Vectors | Shutterstock">
            <a:extLst>
              <a:ext uri="{FF2B5EF4-FFF2-40B4-BE49-F238E27FC236}">
                <a16:creationId xmlns:a16="http://schemas.microsoft.com/office/drawing/2014/main" id="{D0E7A7D6-DA14-46B6-B14A-D5DB60A732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9615" r="90000">
                        <a14:foregroundMark x1="14231" y1="48929" x2="9615" y2="47500"/>
                        <a14:foregroundMark x1="39231" y1="35714" x2="28539" y2="30440"/>
                        <a14:foregroundMark x1="30385" y1="26429" x2="25769" y2="24286"/>
                        <a14:foregroundMark x1="22587" y1="31764" x2="21923" y2="32857"/>
                        <a14:foregroundMark x1="30385" y1="18929" x2="24645" y2="28376"/>
                        <a14:foregroundMark x1="25385" y1="42500" x2="18846" y2="43214"/>
                        <a14:foregroundMark x1="23462" y1="41071" x2="15000" y2="42500"/>
                        <a14:foregroundMark x1="17308" y1="41071" x2="19615" y2="41071"/>
                        <a14:foregroundMark x1="24231" y1="38929" x2="25904" y2="32937"/>
                        <a14:foregroundMark x1="28846" y1="33571" x2="27926" y2="31863"/>
                        <a14:foregroundMark x1="23462" y1="34643" x2="23773" y2="32184"/>
                        <a14:foregroundMark x1="42692" y1="37143" x2="32308" y2="20714"/>
                        <a14:foregroundMark x1="25769" y1="37857" x2="24929" y2="32592"/>
                        <a14:foregroundMark x1="24231" y1="28230" x2="24231" y2="25357"/>
                        <a14:foregroundMark x1="24231" y1="41071" x2="24231" y2="32345"/>
                        <a14:foregroundMark x1="23077" y1="40357" x2="21362" y2="31331"/>
                        <a14:foregroundMark x1="45385" y1="35000" x2="54615" y2="45357"/>
                        <a14:foregroundMark x1="43077" y1="23929" x2="51154" y2="33929"/>
                        <a14:foregroundMark x1="34615" y1="19643" x2="51154" y2="28929"/>
                        <a14:foregroundMark x1="25769" y1="14286" x2="29231" y2="17500"/>
                        <a14:foregroundMark x1="24615" y1="13214" x2="31538" y2="17500"/>
                        <a14:foregroundMark x1="36154" y1="20714" x2="48846" y2="26071"/>
                        <a14:backgroundMark x1="21154" y1="27143" x2="19615" y2="30714"/>
                        <a14:backgroundMark x1="20000" y1="27143" x2="18846" y2="29643"/>
                      </a14:backgroundRemoval>
                    </a14:imgEffect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6649" y="3253465"/>
            <a:ext cx="1300477" cy="1400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>
            <a:extLst>
              <a:ext uri="{FF2B5EF4-FFF2-40B4-BE49-F238E27FC236}">
                <a16:creationId xmlns:a16="http://schemas.microsoft.com/office/drawing/2014/main" id="{9C34C478-5FF3-4F92-A864-0A70A01507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49400" y="3253465"/>
            <a:ext cx="2274165" cy="2274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>
            <a:extLst>
              <a:ext uri="{FF2B5EF4-FFF2-40B4-BE49-F238E27FC236}">
                <a16:creationId xmlns:a16="http://schemas.microsoft.com/office/drawing/2014/main" id="{6B0A0526-0EA7-4A6B-AA9D-6381D00E6C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566" y="3307560"/>
            <a:ext cx="23336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>
            <a:extLst>
              <a:ext uri="{FF2B5EF4-FFF2-40B4-BE49-F238E27FC236}">
                <a16:creationId xmlns:a16="http://schemas.microsoft.com/office/drawing/2014/main" id="{0930F2CA-3EBC-40D5-B179-6C18237DF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9825" y="7425432"/>
            <a:ext cx="3714913" cy="1969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0" name="Picture 10">
            <a:extLst>
              <a:ext uri="{FF2B5EF4-FFF2-40B4-BE49-F238E27FC236}">
                <a16:creationId xmlns:a16="http://schemas.microsoft.com/office/drawing/2014/main" id="{6303CA8F-8ADD-42F3-9E1E-9F1556F61D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25601" y="7448050"/>
            <a:ext cx="2051652" cy="1969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Box truck transportation icon design template Vector Image">
            <a:extLst>
              <a:ext uri="{FF2B5EF4-FFF2-40B4-BE49-F238E27FC236}">
                <a16:creationId xmlns:a16="http://schemas.microsoft.com/office/drawing/2014/main" id="{7DD9489E-448C-473A-A3BE-E30DDBDF5E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>
                        <a14:foregroundMark x1="47400" y1="45134" x2="48500" y2="46803"/>
                        <a14:foregroundMark x1="48500" y1="45134" x2="48500" y2="46525"/>
                        <a14:foregroundMark x1="47900" y1="45320" x2="48200" y2="46803"/>
                        <a14:foregroundMark x1="47900" y1="45134" x2="48300" y2="47544"/>
                        <a14:foregroundMark x1="47900" y1="45412" x2="48900" y2="47544"/>
                        <a14:foregroundMark x1="47700" y1="45042" x2="48300" y2="47729"/>
                        <a14:backgroundMark x1="43900" y1="42632" x2="43900" y2="42632"/>
                        <a14:backgroundMark x1="44100" y1="39388" x2="44100" y2="3938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77800" y="-287662"/>
            <a:ext cx="1290604" cy="1392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59187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9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4">
            <a:extLst>
              <a:ext uri="{FF2B5EF4-FFF2-40B4-BE49-F238E27FC236}">
                <a16:creationId xmlns:a16="http://schemas.microsoft.com/office/drawing/2014/main" id="{A13B2D27-27F9-43BE-B238-2B505591B9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1528642" flipV="1">
            <a:off x="9383821" y="358362"/>
            <a:ext cx="13287049" cy="2778201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912439" y="862321"/>
            <a:ext cx="5894528" cy="11269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lnSpc>
                <a:spcPct val="150000"/>
              </a:lnSpc>
              <a:spcBef>
                <a:spcPct val="0"/>
              </a:spcBef>
            </a:pPr>
            <a:r>
              <a:rPr lang="en-US" sz="2600" u="none" dirty="0">
                <a:solidFill>
                  <a:srgbClr val="DFCC9D"/>
                </a:solidFill>
                <a:latin typeface="Open Sauce Bold"/>
              </a:rPr>
              <a:t>Drive no more than working hours as required by law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466431" y="8052170"/>
            <a:ext cx="5194187" cy="5501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lnSpc>
                <a:spcPct val="150000"/>
              </a:lnSpc>
              <a:spcBef>
                <a:spcPct val="0"/>
              </a:spcBef>
            </a:pPr>
            <a:endParaRPr lang="en-US" sz="2600" u="none" dirty="0">
              <a:solidFill>
                <a:srgbClr val="DFCC9D"/>
              </a:solidFill>
              <a:latin typeface="Hatton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4148594" y="4267277"/>
            <a:ext cx="7607542" cy="5267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lnSpc>
                <a:spcPct val="150000"/>
              </a:lnSpc>
              <a:spcBef>
                <a:spcPct val="0"/>
              </a:spcBef>
            </a:pPr>
            <a:r>
              <a:rPr lang="en-US" sz="2600" u="none" dirty="0">
                <a:solidFill>
                  <a:srgbClr val="DFCC9D"/>
                </a:solidFill>
                <a:latin typeface="Open Sauce Bold"/>
              </a:rPr>
              <a:t>Clean the car floor, prevent slipping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372007" y="7953118"/>
            <a:ext cx="4840910" cy="5267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ct val="150000"/>
              </a:lnSpc>
              <a:spcBef>
                <a:spcPct val="0"/>
              </a:spcBef>
            </a:pPr>
            <a:endParaRPr lang="en-US" sz="2600" u="none" dirty="0">
              <a:solidFill>
                <a:srgbClr val="FFFFFF"/>
              </a:solidFill>
              <a:latin typeface="Open Sauce Light"/>
            </a:endParaRPr>
          </a:p>
        </p:txBody>
      </p:sp>
      <p:grpSp>
        <p:nvGrpSpPr>
          <p:cNvPr id="20" name="Group 20"/>
          <p:cNvGrpSpPr/>
          <p:nvPr/>
        </p:nvGrpSpPr>
        <p:grpSpPr>
          <a:xfrm>
            <a:off x="16955363" y="9831386"/>
            <a:ext cx="847699" cy="186128"/>
            <a:chOff x="0" y="0"/>
            <a:chExt cx="1130265" cy="248171"/>
          </a:xfrm>
        </p:grpSpPr>
        <p:sp>
          <p:nvSpPr>
            <p:cNvPr id="21" name="AutoShape 21"/>
            <p:cNvSpPr/>
            <p:nvPr/>
          </p:nvSpPr>
          <p:spPr>
            <a:xfrm>
              <a:off x="0" y="111385"/>
              <a:ext cx="1046834" cy="12700"/>
            </a:xfrm>
            <a:prstGeom prst="rect">
              <a:avLst/>
            </a:prstGeom>
            <a:solidFill>
              <a:srgbClr val="FFFFFF"/>
            </a:solidFill>
          </p:spPr>
        </p:sp>
        <p:grpSp>
          <p:nvGrpSpPr>
            <p:cNvPr id="22" name="Group 22"/>
            <p:cNvGrpSpPr/>
            <p:nvPr/>
          </p:nvGrpSpPr>
          <p:grpSpPr>
            <a:xfrm rot="-5400000">
              <a:off x="922749" y="40654"/>
              <a:ext cx="248171" cy="166862"/>
              <a:chOff x="0" y="0"/>
              <a:chExt cx="1930400" cy="129794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1930400" cy="1297940"/>
              </a:xfrm>
              <a:custGeom>
                <a:avLst/>
                <a:gdLst/>
                <a:ahLst/>
                <a:cxnLst/>
                <a:rect l="l" t="t" r="r" b="b"/>
                <a:pathLst>
                  <a:path w="1930400" h="1297940">
                    <a:moveTo>
                      <a:pt x="0" y="0"/>
                    </a:moveTo>
                    <a:lnTo>
                      <a:pt x="965200" y="1297940"/>
                    </a:lnTo>
                    <a:lnTo>
                      <a:pt x="1930400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</p:grpSp>
      <p:sp>
        <p:nvSpPr>
          <p:cNvPr id="25" name="กล่องข้อความ 24">
            <a:extLst>
              <a:ext uri="{FF2B5EF4-FFF2-40B4-BE49-F238E27FC236}">
                <a16:creationId xmlns:a16="http://schemas.microsoft.com/office/drawing/2014/main" id="{EBC2F97F-D2D2-4B65-9970-F957C347125B}"/>
              </a:ext>
            </a:extLst>
          </p:cNvPr>
          <p:cNvSpPr txBox="1"/>
          <p:nvPr/>
        </p:nvSpPr>
        <p:spPr>
          <a:xfrm>
            <a:off x="6338295" y="7246599"/>
            <a:ext cx="9582960" cy="6189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just">
              <a:lnSpc>
                <a:spcPct val="150000"/>
              </a:lnSpc>
              <a:spcBef>
                <a:spcPct val="0"/>
              </a:spcBef>
            </a:pPr>
            <a:r>
              <a:rPr lang="en-US" sz="2600" u="none" dirty="0">
                <a:solidFill>
                  <a:srgbClr val="DFCC9D"/>
                </a:solidFill>
                <a:latin typeface="Open Sauce Bold"/>
              </a:rPr>
              <a:t>Check vehicle inspection or maintenance before use​</a:t>
            </a:r>
          </a:p>
        </p:txBody>
      </p:sp>
      <p:sp>
        <p:nvSpPr>
          <p:cNvPr id="26" name="สี่เหลี่ยมผืนผ้า 25">
            <a:extLst>
              <a:ext uri="{FF2B5EF4-FFF2-40B4-BE49-F238E27FC236}">
                <a16:creationId xmlns:a16="http://schemas.microsoft.com/office/drawing/2014/main" id="{51A76599-F81E-4C52-8090-996B6401C41C}"/>
              </a:ext>
            </a:extLst>
          </p:cNvPr>
          <p:cNvSpPr/>
          <p:nvPr/>
        </p:nvSpPr>
        <p:spPr>
          <a:xfrm>
            <a:off x="13253636" y="571336"/>
            <a:ext cx="4840910" cy="587897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th-TH" sz="2600">
              <a:solidFill>
                <a:srgbClr val="DFCC9D"/>
              </a:solidFill>
            </a:endParaRPr>
          </a:p>
        </p:txBody>
      </p:sp>
      <p:sp>
        <p:nvSpPr>
          <p:cNvPr id="27" name="กล่องข้อความ 26">
            <a:extLst>
              <a:ext uri="{FF2B5EF4-FFF2-40B4-BE49-F238E27FC236}">
                <a16:creationId xmlns:a16="http://schemas.microsoft.com/office/drawing/2014/main" id="{2830AD13-0E21-4ED1-9F70-078C2EF1DF09}"/>
              </a:ext>
            </a:extLst>
          </p:cNvPr>
          <p:cNvSpPr txBox="1"/>
          <p:nvPr/>
        </p:nvSpPr>
        <p:spPr>
          <a:xfrm>
            <a:off x="13447090" y="680618"/>
            <a:ext cx="48409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u="none" dirty="0">
                <a:solidFill>
                  <a:schemeClr val="bg1">
                    <a:lumMod val="85000"/>
                  </a:schemeClr>
                </a:solidFill>
                <a:latin typeface="Open Sauce Bold" panose="020B0604020202020204" charset="0"/>
              </a:rPr>
              <a:t>Accident with transportation and stock </a:t>
            </a:r>
            <a:endParaRPr lang="th-TH" dirty="0">
              <a:solidFill>
                <a:schemeClr val="bg1">
                  <a:lumMod val="85000"/>
                </a:schemeClr>
              </a:solidFill>
              <a:latin typeface="Open Sauce Bold" panose="020B0604020202020204" charset="0"/>
            </a:endParaRP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9A2D712C-AE16-46BF-B9EC-D5626EED94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4"/>
          <a:stretch/>
        </p:blipFill>
        <p:spPr bwMode="auto">
          <a:xfrm>
            <a:off x="5326782" y="1747462"/>
            <a:ext cx="2373616" cy="2143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>
            <a:extLst>
              <a:ext uri="{FF2B5EF4-FFF2-40B4-BE49-F238E27FC236}">
                <a16:creationId xmlns:a16="http://schemas.microsoft.com/office/drawing/2014/main" id="{41C1AD52-97C5-435F-9C6F-D9CB2D1BB3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7494" y="4801856"/>
            <a:ext cx="2743993" cy="2734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2" name="Picture 8">
            <a:extLst>
              <a:ext uri="{FF2B5EF4-FFF2-40B4-BE49-F238E27FC236}">
                <a16:creationId xmlns:a16="http://schemas.microsoft.com/office/drawing/2014/main" id="{66A73FED-594D-4D0D-AC48-E2CEF3816F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4376" y="7693166"/>
            <a:ext cx="4139653" cy="2593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Box truck transportation icon design template Vector Image">
            <a:extLst>
              <a:ext uri="{FF2B5EF4-FFF2-40B4-BE49-F238E27FC236}">
                <a16:creationId xmlns:a16="http://schemas.microsoft.com/office/drawing/2014/main" id="{1A0A3986-BB98-4E71-9049-8B2EA24564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47400" y1="45134" x2="48500" y2="46803"/>
                        <a14:foregroundMark x1="48500" y1="45134" x2="48500" y2="46525"/>
                        <a14:foregroundMark x1="47900" y1="45320" x2="48200" y2="46803"/>
                        <a14:foregroundMark x1="47900" y1="45134" x2="48300" y2="47544"/>
                        <a14:foregroundMark x1="47900" y1="45412" x2="48900" y2="47544"/>
                        <a14:foregroundMark x1="47700" y1="45042" x2="48300" y2="47729"/>
                        <a14:backgroundMark x1="43900" y1="42632" x2="43900" y2="42632"/>
                        <a14:backgroundMark x1="44100" y1="39388" x2="44100" y2="3938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82043" y="1181709"/>
            <a:ext cx="1290604" cy="1392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กลุ่ม 32">
            <a:extLst>
              <a:ext uri="{FF2B5EF4-FFF2-40B4-BE49-F238E27FC236}">
                <a16:creationId xmlns:a16="http://schemas.microsoft.com/office/drawing/2014/main" id="{27A919EF-BC6E-4823-8CBC-9D3986A25545}"/>
              </a:ext>
            </a:extLst>
          </p:cNvPr>
          <p:cNvGrpSpPr/>
          <p:nvPr/>
        </p:nvGrpSpPr>
        <p:grpSpPr>
          <a:xfrm>
            <a:off x="0" y="0"/>
            <a:ext cx="6170145" cy="10287001"/>
            <a:chOff x="0" y="0"/>
            <a:chExt cx="6170145" cy="10287001"/>
          </a:xfrm>
        </p:grpSpPr>
        <p:sp>
          <p:nvSpPr>
            <p:cNvPr id="34" name="สี่เหลี่ยมผืนผ้า 33">
              <a:extLst>
                <a:ext uri="{FF2B5EF4-FFF2-40B4-BE49-F238E27FC236}">
                  <a16:creationId xmlns:a16="http://schemas.microsoft.com/office/drawing/2014/main" id="{73B082D2-69AA-4DEC-B275-B3F31DF3358A}"/>
                </a:ext>
              </a:extLst>
            </p:cNvPr>
            <p:cNvSpPr/>
            <p:nvPr/>
          </p:nvSpPr>
          <p:spPr>
            <a:xfrm>
              <a:off x="0" y="0"/>
              <a:ext cx="1344440" cy="10287000"/>
            </a:xfrm>
            <a:prstGeom prst="rect">
              <a:avLst/>
            </a:prstGeom>
            <a:solidFill>
              <a:srgbClr val="565F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35" name="สี่เหลี่ยมผืนผ้า 34">
              <a:extLst>
                <a:ext uri="{FF2B5EF4-FFF2-40B4-BE49-F238E27FC236}">
                  <a16:creationId xmlns:a16="http://schemas.microsoft.com/office/drawing/2014/main" id="{923FC398-5607-4066-ACAF-BE601A4C7873}"/>
                </a:ext>
              </a:extLst>
            </p:cNvPr>
            <p:cNvSpPr/>
            <p:nvPr/>
          </p:nvSpPr>
          <p:spPr>
            <a:xfrm>
              <a:off x="1291397" y="4184925"/>
              <a:ext cx="2536697" cy="6102076"/>
            </a:xfrm>
            <a:prstGeom prst="rect">
              <a:avLst/>
            </a:prstGeom>
            <a:solidFill>
              <a:srgbClr val="565F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36" name="สี่เหลี่ยมผืนผ้า 35">
              <a:extLst>
                <a:ext uri="{FF2B5EF4-FFF2-40B4-BE49-F238E27FC236}">
                  <a16:creationId xmlns:a16="http://schemas.microsoft.com/office/drawing/2014/main" id="{02DBE695-F6B8-4B58-B983-63D4A78A814C}"/>
                </a:ext>
              </a:extLst>
            </p:cNvPr>
            <p:cNvSpPr/>
            <p:nvPr/>
          </p:nvSpPr>
          <p:spPr>
            <a:xfrm>
              <a:off x="3579344" y="7235962"/>
              <a:ext cx="2590801" cy="3051037"/>
            </a:xfrm>
            <a:prstGeom prst="rect">
              <a:avLst/>
            </a:prstGeom>
            <a:solidFill>
              <a:srgbClr val="565F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</p:spTree>
    <p:extLst>
      <p:ext uri="{BB962C8B-B14F-4D97-AF65-F5344CB8AC3E}">
        <p14:creationId xmlns:p14="http://schemas.microsoft.com/office/powerpoint/2010/main" val="28733269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9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4">
            <a:extLst>
              <a:ext uri="{FF2B5EF4-FFF2-40B4-BE49-F238E27FC236}">
                <a16:creationId xmlns:a16="http://schemas.microsoft.com/office/drawing/2014/main" id="{A13B2D27-27F9-43BE-B238-2B505591B9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528642" flipV="1">
            <a:off x="9383821" y="358362"/>
            <a:ext cx="13287049" cy="2778201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540151" y="620550"/>
            <a:ext cx="10771327" cy="11269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lnSpc>
                <a:spcPct val="150000"/>
              </a:lnSpc>
              <a:spcBef>
                <a:spcPct val="0"/>
              </a:spcBef>
            </a:pPr>
            <a:r>
              <a:rPr lang="en-US" sz="2600" u="none" dirty="0">
                <a:solidFill>
                  <a:srgbClr val="DFCC9D"/>
                </a:solidFill>
                <a:latin typeface="Open Sauce Bold"/>
              </a:rPr>
              <a:t>Check the stability and equipment </a:t>
            </a:r>
          </a:p>
          <a:p>
            <a:pPr marL="0" lvl="0" indent="0" algn="just">
              <a:lnSpc>
                <a:spcPct val="150000"/>
              </a:lnSpc>
              <a:spcBef>
                <a:spcPct val="0"/>
              </a:spcBef>
            </a:pPr>
            <a:r>
              <a:rPr lang="en-US" sz="2600" u="none" dirty="0">
                <a:solidFill>
                  <a:srgbClr val="DFCC9D"/>
                </a:solidFill>
                <a:latin typeface="Open Sauce Bold"/>
              </a:rPr>
              <a:t>of the car before every use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785162" y="8034412"/>
            <a:ext cx="5194187" cy="5501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lnSpc>
                <a:spcPct val="150000"/>
              </a:lnSpc>
              <a:spcBef>
                <a:spcPct val="0"/>
              </a:spcBef>
            </a:pPr>
            <a:endParaRPr lang="en-US" sz="2600" u="none" dirty="0">
              <a:solidFill>
                <a:srgbClr val="DFCC9D"/>
              </a:solidFill>
              <a:latin typeface="Hatton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4281604" y="4162147"/>
            <a:ext cx="10128370" cy="11269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lnSpc>
                <a:spcPct val="150000"/>
              </a:lnSpc>
              <a:spcBef>
                <a:spcPct val="0"/>
              </a:spcBef>
            </a:pPr>
            <a:r>
              <a:rPr lang="en-US" sz="2600" u="none" dirty="0">
                <a:solidFill>
                  <a:srgbClr val="DFCC9D"/>
                </a:solidFill>
                <a:latin typeface="Open Sauce Bold"/>
              </a:rPr>
              <a:t>Prepare first aid equipment </a:t>
            </a:r>
          </a:p>
          <a:p>
            <a:pPr marL="0" lvl="0" indent="0" algn="just">
              <a:lnSpc>
                <a:spcPct val="150000"/>
              </a:lnSpc>
              <a:spcBef>
                <a:spcPct val="0"/>
              </a:spcBef>
            </a:pPr>
            <a:r>
              <a:rPr lang="en-US" sz="2600" u="none" dirty="0">
                <a:solidFill>
                  <a:srgbClr val="DFCC9D"/>
                </a:solidFill>
                <a:latin typeface="Open Sauce Bold"/>
              </a:rPr>
              <a:t>and basic car safety equipment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690738" y="7935360"/>
            <a:ext cx="4840910" cy="5267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ct val="150000"/>
              </a:lnSpc>
              <a:spcBef>
                <a:spcPct val="0"/>
              </a:spcBef>
            </a:pPr>
            <a:endParaRPr lang="en-US" sz="2600" u="none" dirty="0">
              <a:solidFill>
                <a:srgbClr val="FFFFFF"/>
              </a:solidFill>
              <a:latin typeface="Open Sauce Light"/>
            </a:endParaRPr>
          </a:p>
        </p:txBody>
      </p:sp>
      <p:sp>
        <p:nvSpPr>
          <p:cNvPr id="25" name="กล่องข้อความ 24">
            <a:extLst>
              <a:ext uri="{FF2B5EF4-FFF2-40B4-BE49-F238E27FC236}">
                <a16:creationId xmlns:a16="http://schemas.microsoft.com/office/drawing/2014/main" id="{EBC2F97F-D2D2-4B65-9970-F957C347125B}"/>
              </a:ext>
            </a:extLst>
          </p:cNvPr>
          <p:cNvSpPr txBox="1"/>
          <p:nvPr/>
        </p:nvSpPr>
        <p:spPr>
          <a:xfrm>
            <a:off x="6439902" y="7039698"/>
            <a:ext cx="9582960" cy="619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just">
              <a:lnSpc>
                <a:spcPct val="150000"/>
              </a:lnSpc>
              <a:spcBef>
                <a:spcPct val="0"/>
              </a:spcBef>
            </a:pPr>
            <a:r>
              <a:rPr lang="en-US" sz="2600" dirty="0">
                <a:solidFill>
                  <a:srgbClr val="DFCC9D"/>
                </a:solidFill>
                <a:latin typeface="Open Sauce Bold"/>
              </a:rPr>
              <a:t>The driver should check transportation routes</a:t>
            </a:r>
            <a:endParaRPr lang="en-US" sz="2600" u="none" dirty="0">
              <a:solidFill>
                <a:srgbClr val="DFCC9D"/>
              </a:solidFill>
              <a:latin typeface="Open Sauce Bold"/>
            </a:endParaRPr>
          </a:p>
        </p:txBody>
      </p:sp>
      <p:sp>
        <p:nvSpPr>
          <p:cNvPr id="26" name="สี่เหลี่ยมผืนผ้า 25">
            <a:extLst>
              <a:ext uri="{FF2B5EF4-FFF2-40B4-BE49-F238E27FC236}">
                <a16:creationId xmlns:a16="http://schemas.microsoft.com/office/drawing/2014/main" id="{51A76599-F81E-4C52-8090-996B6401C41C}"/>
              </a:ext>
            </a:extLst>
          </p:cNvPr>
          <p:cNvSpPr/>
          <p:nvPr/>
        </p:nvSpPr>
        <p:spPr>
          <a:xfrm>
            <a:off x="13253636" y="571336"/>
            <a:ext cx="4840910" cy="587897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th-TH" sz="2600">
              <a:solidFill>
                <a:srgbClr val="DFCC9D"/>
              </a:solidFill>
            </a:endParaRPr>
          </a:p>
        </p:txBody>
      </p:sp>
      <p:sp>
        <p:nvSpPr>
          <p:cNvPr id="27" name="กล่องข้อความ 26">
            <a:extLst>
              <a:ext uri="{FF2B5EF4-FFF2-40B4-BE49-F238E27FC236}">
                <a16:creationId xmlns:a16="http://schemas.microsoft.com/office/drawing/2014/main" id="{2830AD13-0E21-4ED1-9F70-078C2EF1DF09}"/>
              </a:ext>
            </a:extLst>
          </p:cNvPr>
          <p:cNvSpPr txBox="1"/>
          <p:nvPr/>
        </p:nvSpPr>
        <p:spPr>
          <a:xfrm>
            <a:off x="13447090" y="680618"/>
            <a:ext cx="48409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u="none" dirty="0">
                <a:solidFill>
                  <a:schemeClr val="bg1">
                    <a:lumMod val="85000"/>
                  </a:schemeClr>
                </a:solidFill>
                <a:latin typeface="Open Sauce Bold" panose="020B0604020202020204" charset="0"/>
              </a:rPr>
              <a:t>Accident with transportation and stock </a:t>
            </a:r>
            <a:endParaRPr lang="th-TH" dirty="0">
              <a:solidFill>
                <a:schemeClr val="bg1">
                  <a:lumMod val="85000"/>
                </a:schemeClr>
              </a:solidFill>
              <a:latin typeface="Open Sauce Bold" panose="020B0604020202020204" charset="0"/>
            </a:endParaRP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113C7F76-D67F-4AB9-AA32-414E00F9D1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9815" y="1603348"/>
            <a:ext cx="3192525" cy="2131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>
            <a:extLst>
              <a:ext uri="{FF2B5EF4-FFF2-40B4-BE49-F238E27FC236}">
                <a16:creationId xmlns:a16="http://schemas.microsoft.com/office/drawing/2014/main" id="{2F09A1C8-7451-4958-A364-A199167F4D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8193" y="4504097"/>
            <a:ext cx="3019425" cy="2000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4" name="Picture 6">
            <a:extLst>
              <a:ext uri="{FF2B5EF4-FFF2-40B4-BE49-F238E27FC236}">
                <a16:creationId xmlns:a16="http://schemas.microsoft.com/office/drawing/2014/main" id="{FBF15F52-81AC-4992-AA7D-55095C377C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1001" y="7883938"/>
            <a:ext cx="2806905" cy="2113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6" name="Picture 8">
            <a:extLst>
              <a:ext uri="{FF2B5EF4-FFF2-40B4-BE49-F238E27FC236}">
                <a16:creationId xmlns:a16="http://schemas.microsoft.com/office/drawing/2014/main" id="{1A8CF6C0-2AC2-4997-893C-46AF9F5F29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25075" y="7886700"/>
            <a:ext cx="2806905" cy="2105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Box truck transportation icon design template Vector Image">
            <a:extLst>
              <a:ext uri="{FF2B5EF4-FFF2-40B4-BE49-F238E27FC236}">
                <a16:creationId xmlns:a16="http://schemas.microsoft.com/office/drawing/2014/main" id="{2226EC35-9FD4-4F0A-AF40-3B350E3B48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47400" y1="45134" x2="48500" y2="46803"/>
                        <a14:foregroundMark x1="48500" y1="45134" x2="48500" y2="46525"/>
                        <a14:foregroundMark x1="47900" y1="45320" x2="48200" y2="46803"/>
                        <a14:foregroundMark x1="47900" y1="45134" x2="48300" y2="47544"/>
                        <a14:foregroundMark x1="47900" y1="45412" x2="48900" y2="47544"/>
                        <a14:foregroundMark x1="47700" y1="45042" x2="48300" y2="47729"/>
                        <a14:backgroundMark x1="43900" y1="42632" x2="43900" y2="42632"/>
                        <a14:backgroundMark x1="44100" y1="39388" x2="44100" y2="3938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90616" y="1056471"/>
            <a:ext cx="1290604" cy="1392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กลุ่ม 32">
            <a:extLst>
              <a:ext uri="{FF2B5EF4-FFF2-40B4-BE49-F238E27FC236}">
                <a16:creationId xmlns:a16="http://schemas.microsoft.com/office/drawing/2014/main" id="{B48D8E51-AAC8-4A3C-879C-DAC5890892A3}"/>
              </a:ext>
            </a:extLst>
          </p:cNvPr>
          <p:cNvGrpSpPr/>
          <p:nvPr/>
        </p:nvGrpSpPr>
        <p:grpSpPr>
          <a:xfrm>
            <a:off x="0" y="0"/>
            <a:ext cx="6170145" cy="10287001"/>
            <a:chOff x="0" y="0"/>
            <a:chExt cx="6170145" cy="10287001"/>
          </a:xfrm>
        </p:grpSpPr>
        <p:sp>
          <p:nvSpPr>
            <p:cNvPr id="34" name="สี่เหลี่ยมผืนผ้า 33">
              <a:extLst>
                <a:ext uri="{FF2B5EF4-FFF2-40B4-BE49-F238E27FC236}">
                  <a16:creationId xmlns:a16="http://schemas.microsoft.com/office/drawing/2014/main" id="{D7F46AD2-E9A8-4E69-900D-64EA5EFF0516}"/>
                </a:ext>
              </a:extLst>
            </p:cNvPr>
            <p:cNvSpPr/>
            <p:nvPr/>
          </p:nvSpPr>
          <p:spPr>
            <a:xfrm>
              <a:off x="0" y="0"/>
              <a:ext cx="1344440" cy="10287000"/>
            </a:xfrm>
            <a:prstGeom prst="rect">
              <a:avLst/>
            </a:prstGeom>
            <a:solidFill>
              <a:srgbClr val="565F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35" name="สี่เหลี่ยมผืนผ้า 34">
              <a:extLst>
                <a:ext uri="{FF2B5EF4-FFF2-40B4-BE49-F238E27FC236}">
                  <a16:creationId xmlns:a16="http://schemas.microsoft.com/office/drawing/2014/main" id="{5BC235DF-038F-4192-98C4-7813CABF5298}"/>
                </a:ext>
              </a:extLst>
            </p:cNvPr>
            <p:cNvSpPr/>
            <p:nvPr/>
          </p:nvSpPr>
          <p:spPr>
            <a:xfrm>
              <a:off x="1291397" y="4184925"/>
              <a:ext cx="2536697" cy="6102076"/>
            </a:xfrm>
            <a:prstGeom prst="rect">
              <a:avLst/>
            </a:prstGeom>
            <a:solidFill>
              <a:srgbClr val="565F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36" name="สี่เหลี่ยมผืนผ้า 35">
              <a:extLst>
                <a:ext uri="{FF2B5EF4-FFF2-40B4-BE49-F238E27FC236}">
                  <a16:creationId xmlns:a16="http://schemas.microsoft.com/office/drawing/2014/main" id="{E38BCF48-CF27-4BFC-945A-6C00FDD10DD9}"/>
                </a:ext>
              </a:extLst>
            </p:cNvPr>
            <p:cNvSpPr/>
            <p:nvPr/>
          </p:nvSpPr>
          <p:spPr>
            <a:xfrm>
              <a:off x="3579344" y="7235962"/>
              <a:ext cx="2590801" cy="3051037"/>
            </a:xfrm>
            <a:prstGeom prst="rect">
              <a:avLst/>
            </a:prstGeom>
            <a:solidFill>
              <a:srgbClr val="565F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</p:spTree>
    <p:extLst>
      <p:ext uri="{BB962C8B-B14F-4D97-AF65-F5344CB8AC3E}">
        <p14:creationId xmlns:p14="http://schemas.microsoft.com/office/powerpoint/2010/main" val="22197102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9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/>
          <p:cNvSpPr txBox="1"/>
          <p:nvPr/>
        </p:nvSpPr>
        <p:spPr>
          <a:xfrm>
            <a:off x="1207655" y="5880168"/>
            <a:ext cx="5923165" cy="5267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lnSpc>
                <a:spcPct val="150000"/>
              </a:lnSpc>
              <a:spcBef>
                <a:spcPct val="0"/>
              </a:spcBef>
            </a:pPr>
            <a:r>
              <a:rPr lang="en-US" sz="2600" u="none" dirty="0">
                <a:solidFill>
                  <a:srgbClr val="DFCC9D"/>
                </a:solidFill>
                <a:latin typeface="Open Sauce Bold"/>
              </a:rPr>
              <a:t>Check proper ventilation system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610600" y="5919033"/>
            <a:ext cx="7432342" cy="5267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lnSpc>
                <a:spcPct val="150000"/>
              </a:lnSpc>
              <a:spcBef>
                <a:spcPct val="0"/>
              </a:spcBef>
            </a:pPr>
            <a:r>
              <a:rPr lang="en-US" sz="2600" u="none" dirty="0">
                <a:solidFill>
                  <a:srgbClr val="DFCC9D"/>
                </a:solidFill>
                <a:latin typeface="Open Sauce Bold"/>
              </a:rPr>
              <a:t>Check the security system</a:t>
            </a:r>
          </a:p>
        </p:txBody>
      </p:sp>
      <p:sp>
        <p:nvSpPr>
          <p:cNvPr id="25" name="กล่องข้อความ 24">
            <a:extLst>
              <a:ext uri="{FF2B5EF4-FFF2-40B4-BE49-F238E27FC236}">
                <a16:creationId xmlns:a16="http://schemas.microsoft.com/office/drawing/2014/main" id="{EBC2F97F-D2D2-4B65-9970-F957C347125B}"/>
              </a:ext>
            </a:extLst>
          </p:cNvPr>
          <p:cNvSpPr txBox="1"/>
          <p:nvPr/>
        </p:nvSpPr>
        <p:spPr>
          <a:xfrm>
            <a:off x="816437" y="1518465"/>
            <a:ext cx="6705600" cy="1219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just">
              <a:lnSpc>
                <a:spcPct val="150000"/>
              </a:lnSpc>
              <a:spcBef>
                <a:spcPct val="0"/>
              </a:spcBef>
            </a:pPr>
            <a:r>
              <a:rPr lang="en-US" sz="2600" u="none" dirty="0">
                <a:solidFill>
                  <a:srgbClr val="DFCC9D"/>
                </a:solidFill>
                <a:latin typeface="Open Sauce Bold"/>
              </a:rPr>
              <a:t>Training employees how to operate </a:t>
            </a:r>
          </a:p>
          <a:p>
            <a:pPr marL="0" lvl="0" indent="0" algn="just">
              <a:lnSpc>
                <a:spcPct val="150000"/>
              </a:lnSpc>
              <a:spcBef>
                <a:spcPct val="0"/>
              </a:spcBef>
            </a:pPr>
            <a:r>
              <a:rPr lang="en-US" sz="2600" u="none" dirty="0">
                <a:solidFill>
                  <a:srgbClr val="DFCC9D"/>
                </a:solidFill>
                <a:latin typeface="Open Sauce Bold"/>
              </a:rPr>
              <a:t>the machines and maintain the machine</a:t>
            </a:r>
          </a:p>
        </p:txBody>
      </p:sp>
      <p:pic>
        <p:nvPicPr>
          <p:cNvPr id="26" name="Picture 4">
            <a:extLst>
              <a:ext uri="{FF2B5EF4-FFF2-40B4-BE49-F238E27FC236}">
                <a16:creationId xmlns:a16="http://schemas.microsoft.com/office/drawing/2014/main" id="{29A2B2A2-85F9-44C0-835D-0257252559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528642" flipV="1">
            <a:off x="8562081" y="-457606"/>
            <a:ext cx="13287049" cy="2778201"/>
          </a:xfrm>
          <a:prstGeom prst="rect">
            <a:avLst/>
          </a:prstGeom>
        </p:spPr>
      </p:pic>
      <p:sp>
        <p:nvSpPr>
          <p:cNvPr id="27" name="สี่เหลี่ยมผืนผ้า 26">
            <a:extLst>
              <a:ext uri="{FF2B5EF4-FFF2-40B4-BE49-F238E27FC236}">
                <a16:creationId xmlns:a16="http://schemas.microsoft.com/office/drawing/2014/main" id="{79E76F02-E3A8-416F-9A26-A573AA25C1AD}"/>
              </a:ext>
            </a:extLst>
          </p:cNvPr>
          <p:cNvSpPr/>
          <p:nvPr/>
        </p:nvSpPr>
        <p:spPr>
          <a:xfrm>
            <a:off x="13181913" y="452882"/>
            <a:ext cx="4840910" cy="587897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solidFill>
                <a:srgbClr val="DFCC9D"/>
              </a:solidFill>
            </a:endParaRPr>
          </a:p>
        </p:txBody>
      </p:sp>
      <p:sp>
        <p:nvSpPr>
          <p:cNvPr id="30" name="กล่องข้อความ 29">
            <a:extLst>
              <a:ext uri="{FF2B5EF4-FFF2-40B4-BE49-F238E27FC236}">
                <a16:creationId xmlns:a16="http://schemas.microsoft.com/office/drawing/2014/main" id="{535AD644-5945-461E-9969-406C09773E0B}"/>
              </a:ext>
            </a:extLst>
          </p:cNvPr>
          <p:cNvSpPr txBox="1"/>
          <p:nvPr/>
        </p:nvSpPr>
        <p:spPr>
          <a:xfrm>
            <a:off x="13563600" y="562164"/>
            <a:ext cx="54716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u="none" dirty="0">
                <a:solidFill>
                  <a:schemeClr val="bg1">
                    <a:lumMod val="85000"/>
                  </a:schemeClr>
                </a:solidFill>
                <a:latin typeface="Open Sauce Bold" panose="020B0604020202020204" charset="0"/>
              </a:rPr>
              <a:t>Accident with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Open Sauce Bold" panose="020B0604020202020204" charset="0"/>
              </a:rPr>
              <a:t>defective machinery</a:t>
            </a:r>
            <a:r>
              <a:rPr lang="en-US" sz="1800" u="none" dirty="0">
                <a:solidFill>
                  <a:schemeClr val="bg1">
                    <a:lumMod val="85000"/>
                  </a:schemeClr>
                </a:solidFill>
                <a:latin typeface="Open Sauce Bold" panose="020B0604020202020204" charset="0"/>
              </a:rPr>
              <a:t> </a:t>
            </a:r>
            <a:endParaRPr lang="th-TH" dirty="0">
              <a:solidFill>
                <a:schemeClr val="bg1">
                  <a:lumMod val="85000"/>
                </a:schemeClr>
              </a:solidFill>
              <a:latin typeface="Open Sauce Bold" panose="020B0604020202020204" charset="0"/>
            </a:endParaRPr>
          </a:p>
        </p:txBody>
      </p:sp>
      <p:sp>
        <p:nvSpPr>
          <p:cNvPr id="28" name="กล่องข้อความ 27">
            <a:extLst>
              <a:ext uri="{FF2B5EF4-FFF2-40B4-BE49-F238E27FC236}">
                <a16:creationId xmlns:a16="http://schemas.microsoft.com/office/drawing/2014/main" id="{C429800F-008D-4BCC-A3E1-29F9D69E1DBF}"/>
              </a:ext>
            </a:extLst>
          </p:cNvPr>
          <p:cNvSpPr txBox="1"/>
          <p:nvPr/>
        </p:nvSpPr>
        <p:spPr>
          <a:xfrm>
            <a:off x="8610600" y="1543015"/>
            <a:ext cx="11502570" cy="1219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just">
              <a:lnSpc>
                <a:spcPct val="150000"/>
              </a:lnSpc>
              <a:spcBef>
                <a:spcPct val="0"/>
              </a:spcBef>
            </a:pPr>
            <a:r>
              <a:rPr lang="en-US" sz="2600" u="none" dirty="0">
                <a:solidFill>
                  <a:srgbClr val="DFCC9D"/>
                </a:solidFill>
                <a:latin typeface="Open Sauce Bold"/>
              </a:rPr>
              <a:t>Ensure maintains equipment </a:t>
            </a:r>
          </a:p>
          <a:p>
            <a:pPr marL="0" lvl="0" indent="0" algn="just">
              <a:lnSpc>
                <a:spcPct val="150000"/>
              </a:lnSpc>
              <a:spcBef>
                <a:spcPct val="0"/>
              </a:spcBef>
            </a:pPr>
            <a:r>
              <a:rPr lang="en-US" sz="2600" u="none" dirty="0">
                <a:solidFill>
                  <a:srgbClr val="DFCC9D"/>
                </a:solidFill>
                <a:latin typeface="Open Sauce Bold"/>
              </a:rPr>
              <a:t>and tools regularly</a:t>
            </a:r>
          </a:p>
        </p:txBody>
      </p:sp>
      <p:pic>
        <p:nvPicPr>
          <p:cNvPr id="13316" name="Picture 4">
            <a:extLst>
              <a:ext uri="{FF2B5EF4-FFF2-40B4-BE49-F238E27FC236}">
                <a16:creationId xmlns:a16="http://schemas.microsoft.com/office/drawing/2014/main" id="{8F1CCADF-EF52-4423-B669-191B1CCCB0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11590" y="6743903"/>
            <a:ext cx="3121258" cy="2357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>
            <a:extLst>
              <a:ext uri="{FF2B5EF4-FFF2-40B4-BE49-F238E27FC236}">
                <a16:creationId xmlns:a16="http://schemas.microsoft.com/office/drawing/2014/main" id="{C00E3380-E3A9-495C-BB26-6D2FB73055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3973" y="6941922"/>
            <a:ext cx="2525249" cy="2509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0" name="Picture 8">
            <a:extLst>
              <a:ext uri="{FF2B5EF4-FFF2-40B4-BE49-F238E27FC236}">
                <a16:creationId xmlns:a16="http://schemas.microsoft.com/office/drawing/2014/main" id="{8AF6A51A-86FD-4746-9B4E-50BD53E569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5475" y="2929151"/>
            <a:ext cx="3220496" cy="2415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2" name="Picture 10">
            <a:extLst>
              <a:ext uri="{FF2B5EF4-FFF2-40B4-BE49-F238E27FC236}">
                <a16:creationId xmlns:a16="http://schemas.microsoft.com/office/drawing/2014/main" id="{38CA69BA-4FF7-411A-BD0B-24D886B55BD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8873" y="2960545"/>
            <a:ext cx="3403313" cy="2552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Machinery - Free technology icons">
            <a:extLst>
              <a:ext uri="{FF2B5EF4-FFF2-40B4-BE49-F238E27FC236}">
                <a16:creationId xmlns:a16="http://schemas.microsoft.com/office/drawing/2014/main" id="{E93AF211-0589-44EC-857C-458498C185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0341" y="1494762"/>
            <a:ext cx="838200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4" name="Picture 12" descr="Designing a Custom Industrial Ventilation System Solution - Ventilation  Solutions">
            <a:extLst>
              <a:ext uri="{FF2B5EF4-FFF2-40B4-BE49-F238E27FC236}">
                <a16:creationId xmlns:a16="http://schemas.microsoft.com/office/drawing/2014/main" id="{66A2B590-5A05-4DEA-993E-572C3E6704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0000" y="6733704"/>
            <a:ext cx="4438474" cy="2925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830524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9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4">
            <a:extLst>
              <a:ext uri="{FF2B5EF4-FFF2-40B4-BE49-F238E27FC236}">
                <a16:creationId xmlns:a16="http://schemas.microsoft.com/office/drawing/2014/main" id="{A13B2D27-27F9-43BE-B238-2B505591B9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528642" flipV="1">
            <a:off x="9128817" y="398560"/>
            <a:ext cx="13287049" cy="2778201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3011346" y="1159233"/>
            <a:ext cx="8713928" cy="5267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lnSpc>
                <a:spcPct val="150000"/>
              </a:lnSpc>
              <a:spcBef>
                <a:spcPct val="0"/>
              </a:spcBef>
            </a:pPr>
            <a:r>
              <a:rPr lang="en-US" sz="2600" u="none" dirty="0">
                <a:solidFill>
                  <a:srgbClr val="DFCC9D"/>
                </a:solidFill>
                <a:latin typeface="Open Sauce Bold"/>
              </a:rPr>
              <a:t>Wear personal protective equipment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461562" y="8142569"/>
            <a:ext cx="5194187" cy="5501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lnSpc>
                <a:spcPct val="150000"/>
              </a:lnSpc>
              <a:spcBef>
                <a:spcPct val="0"/>
              </a:spcBef>
            </a:pPr>
            <a:endParaRPr lang="en-US" sz="2600" u="none" dirty="0">
              <a:solidFill>
                <a:srgbClr val="DFCC9D"/>
              </a:solidFill>
              <a:latin typeface="Hatton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0690738" y="7935360"/>
            <a:ext cx="4840910" cy="2935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520"/>
              </a:lnSpc>
              <a:spcBef>
                <a:spcPct val="0"/>
              </a:spcBef>
            </a:pPr>
            <a:endParaRPr lang="en-US" sz="1800" u="none" dirty="0">
              <a:solidFill>
                <a:srgbClr val="FFFFFF"/>
              </a:solidFill>
              <a:latin typeface="Open Sauce Light"/>
            </a:endParaRPr>
          </a:p>
        </p:txBody>
      </p:sp>
      <p:sp>
        <p:nvSpPr>
          <p:cNvPr id="26" name="สี่เหลี่ยมผืนผ้า 25">
            <a:extLst>
              <a:ext uri="{FF2B5EF4-FFF2-40B4-BE49-F238E27FC236}">
                <a16:creationId xmlns:a16="http://schemas.microsoft.com/office/drawing/2014/main" id="{51A76599-F81E-4C52-8090-996B6401C41C}"/>
              </a:ext>
            </a:extLst>
          </p:cNvPr>
          <p:cNvSpPr/>
          <p:nvPr/>
        </p:nvSpPr>
        <p:spPr>
          <a:xfrm>
            <a:off x="13253636" y="571336"/>
            <a:ext cx="4840910" cy="587897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solidFill>
                <a:srgbClr val="DFCC9D"/>
              </a:solidFill>
            </a:endParaRPr>
          </a:p>
        </p:txBody>
      </p:sp>
      <p:sp>
        <p:nvSpPr>
          <p:cNvPr id="27" name="กล่องข้อความ 26">
            <a:extLst>
              <a:ext uri="{FF2B5EF4-FFF2-40B4-BE49-F238E27FC236}">
                <a16:creationId xmlns:a16="http://schemas.microsoft.com/office/drawing/2014/main" id="{2830AD13-0E21-4ED1-9F70-078C2EF1DF09}"/>
              </a:ext>
            </a:extLst>
          </p:cNvPr>
          <p:cNvSpPr txBox="1"/>
          <p:nvPr/>
        </p:nvSpPr>
        <p:spPr>
          <a:xfrm>
            <a:off x="13523290" y="703679"/>
            <a:ext cx="48409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u="none" dirty="0">
                <a:solidFill>
                  <a:schemeClr val="bg1">
                    <a:lumMod val="85000"/>
                  </a:schemeClr>
                </a:solidFill>
                <a:latin typeface="Open Sauce Bold" panose="020B0604020202020204" charset="0"/>
              </a:rPr>
              <a:t>Accidents in the production process</a:t>
            </a:r>
            <a:endParaRPr lang="th-TH" dirty="0">
              <a:solidFill>
                <a:schemeClr val="bg1">
                  <a:lumMod val="85000"/>
                </a:schemeClr>
              </a:solidFill>
              <a:latin typeface="Open Sauce Bold" panose="020B0604020202020204" charset="0"/>
            </a:endParaRPr>
          </a:p>
        </p:txBody>
      </p:sp>
      <p:sp>
        <p:nvSpPr>
          <p:cNvPr id="20" name="กล่องข้อความ 19">
            <a:extLst>
              <a:ext uri="{FF2B5EF4-FFF2-40B4-BE49-F238E27FC236}">
                <a16:creationId xmlns:a16="http://schemas.microsoft.com/office/drawing/2014/main" id="{1C8A0B54-DE11-4CC3-8E7E-5E19AC0E8D56}"/>
              </a:ext>
            </a:extLst>
          </p:cNvPr>
          <p:cNvSpPr txBox="1"/>
          <p:nvPr/>
        </p:nvSpPr>
        <p:spPr>
          <a:xfrm>
            <a:off x="2997899" y="6541215"/>
            <a:ext cx="11315700" cy="619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just">
              <a:lnSpc>
                <a:spcPct val="150000"/>
              </a:lnSpc>
              <a:spcBef>
                <a:spcPct val="0"/>
              </a:spcBef>
            </a:pPr>
            <a:r>
              <a:rPr lang="en-US" sz="2600" u="none" dirty="0">
                <a:solidFill>
                  <a:srgbClr val="DFCC9D"/>
                </a:solidFill>
                <a:latin typeface="Open Sauce Bold"/>
              </a:rPr>
              <a:t>Various components and safety devices are maintained</a:t>
            </a:r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4C454683-A502-44F6-A29E-404C6925FC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8009" y="1932562"/>
            <a:ext cx="3246579" cy="4362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>
            <a:extLst>
              <a:ext uri="{FF2B5EF4-FFF2-40B4-BE49-F238E27FC236}">
                <a16:creationId xmlns:a16="http://schemas.microsoft.com/office/drawing/2014/main" id="{A9A37AA6-A68A-4701-A63D-FE09F37084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8009" y="7004078"/>
            <a:ext cx="2943225" cy="2943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Production icon symbol creative sign from Vector Image">
            <a:extLst>
              <a:ext uri="{FF2B5EF4-FFF2-40B4-BE49-F238E27FC236}">
                <a16:creationId xmlns:a16="http://schemas.microsoft.com/office/drawing/2014/main" id="{49F9216B-684B-40C1-B71C-4F802C705E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5278" b="57593" l="27000" r="80100">
                        <a14:foregroundMark x1="58800" y1="27963" x2="58700" y2="25278"/>
                        <a14:foregroundMark x1="39800" y1="38611" x2="38600" y2="41574"/>
                        <a14:foregroundMark x1="38600" y1="34722" x2="38600" y2="34722"/>
                        <a14:foregroundMark x1="54300" y1="43889" x2="54300" y2="43889"/>
                        <a14:foregroundMark x1="52800" y1="54167" x2="52800" y2="54167"/>
                        <a14:foregroundMark x1="45800" y1="53333" x2="45800" y2="53333"/>
                        <a14:foregroundMark x1="39000" y1="54074" x2="39000" y2="54074"/>
                        <a14:foregroundMark x1="32000" y1="53519" x2="32000" y2="53519"/>
                        <a14:foregroundMark x1="59900" y1="53241" x2="59900" y2="53241"/>
                        <a14:foregroundMark x1="67100" y1="53889" x2="67100" y2="53889"/>
                        <a14:foregroundMark x1="70200" y1="51667" x2="70200" y2="51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399" t="22160" r="13200" b="38469"/>
          <a:stretch/>
        </p:blipFill>
        <p:spPr bwMode="auto">
          <a:xfrm>
            <a:off x="15224403" y="1415434"/>
            <a:ext cx="1730960" cy="1108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สี่เหลี่ยมผืนผ้า 4">
            <a:extLst>
              <a:ext uri="{FF2B5EF4-FFF2-40B4-BE49-F238E27FC236}">
                <a16:creationId xmlns:a16="http://schemas.microsoft.com/office/drawing/2014/main" id="{7B9BAF31-BB68-4027-8084-303C0623272C}"/>
              </a:ext>
            </a:extLst>
          </p:cNvPr>
          <p:cNvSpPr/>
          <p:nvPr/>
        </p:nvSpPr>
        <p:spPr>
          <a:xfrm>
            <a:off x="0" y="-17929"/>
            <a:ext cx="2796988" cy="10304929"/>
          </a:xfrm>
          <a:prstGeom prst="rect">
            <a:avLst/>
          </a:prstGeom>
          <a:solidFill>
            <a:srgbClr val="565F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grpSp>
        <p:nvGrpSpPr>
          <p:cNvPr id="28" name="Group 20">
            <a:extLst>
              <a:ext uri="{FF2B5EF4-FFF2-40B4-BE49-F238E27FC236}">
                <a16:creationId xmlns:a16="http://schemas.microsoft.com/office/drawing/2014/main" id="{E8CC8AB9-1FA9-4C21-A732-A691EB325C7B}"/>
              </a:ext>
            </a:extLst>
          </p:cNvPr>
          <p:cNvGrpSpPr/>
          <p:nvPr/>
        </p:nvGrpSpPr>
        <p:grpSpPr>
          <a:xfrm>
            <a:off x="16916400" y="9887858"/>
            <a:ext cx="847699" cy="186128"/>
            <a:chOff x="0" y="0"/>
            <a:chExt cx="1130265" cy="248171"/>
          </a:xfrm>
        </p:grpSpPr>
        <p:sp>
          <p:nvSpPr>
            <p:cNvPr id="29" name="AutoShape 21">
              <a:extLst>
                <a:ext uri="{FF2B5EF4-FFF2-40B4-BE49-F238E27FC236}">
                  <a16:creationId xmlns:a16="http://schemas.microsoft.com/office/drawing/2014/main" id="{CC412BB6-3AE8-42BD-AE84-897BF0D3A1F0}"/>
                </a:ext>
              </a:extLst>
            </p:cNvPr>
            <p:cNvSpPr/>
            <p:nvPr/>
          </p:nvSpPr>
          <p:spPr>
            <a:xfrm>
              <a:off x="0" y="111385"/>
              <a:ext cx="1046834" cy="12700"/>
            </a:xfrm>
            <a:prstGeom prst="rect">
              <a:avLst/>
            </a:prstGeom>
            <a:solidFill>
              <a:srgbClr val="FFFFFF"/>
            </a:solidFill>
          </p:spPr>
        </p:sp>
        <p:grpSp>
          <p:nvGrpSpPr>
            <p:cNvPr id="30" name="Group 22">
              <a:extLst>
                <a:ext uri="{FF2B5EF4-FFF2-40B4-BE49-F238E27FC236}">
                  <a16:creationId xmlns:a16="http://schemas.microsoft.com/office/drawing/2014/main" id="{9DC34D9F-6ED6-4DAE-82CC-3AE25A81F151}"/>
                </a:ext>
              </a:extLst>
            </p:cNvPr>
            <p:cNvGrpSpPr/>
            <p:nvPr/>
          </p:nvGrpSpPr>
          <p:grpSpPr>
            <a:xfrm rot="-5400000">
              <a:off x="922749" y="40654"/>
              <a:ext cx="248171" cy="166862"/>
              <a:chOff x="0" y="0"/>
              <a:chExt cx="1930400" cy="1297940"/>
            </a:xfrm>
          </p:grpSpPr>
          <p:sp>
            <p:nvSpPr>
              <p:cNvPr id="31" name="Freeform 23">
                <a:extLst>
                  <a:ext uri="{FF2B5EF4-FFF2-40B4-BE49-F238E27FC236}">
                    <a16:creationId xmlns:a16="http://schemas.microsoft.com/office/drawing/2014/main" id="{B6EB037F-08DD-4E3B-A3BA-0F6514B4D1DD}"/>
                  </a:ext>
                </a:extLst>
              </p:cNvPr>
              <p:cNvSpPr/>
              <p:nvPr/>
            </p:nvSpPr>
            <p:spPr>
              <a:xfrm>
                <a:off x="0" y="0"/>
                <a:ext cx="1930400" cy="1297940"/>
              </a:xfrm>
              <a:custGeom>
                <a:avLst/>
                <a:gdLst/>
                <a:ahLst/>
                <a:cxnLst/>
                <a:rect l="l" t="t" r="r" b="b"/>
                <a:pathLst>
                  <a:path w="1930400" h="1297940">
                    <a:moveTo>
                      <a:pt x="0" y="0"/>
                    </a:moveTo>
                    <a:lnTo>
                      <a:pt x="965200" y="1297940"/>
                    </a:lnTo>
                    <a:lnTo>
                      <a:pt x="1930400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</p:grpSp>
    </p:spTree>
    <p:extLst>
      <p:ext uri="{BB962C8B-B14F-4D97-AF65-F5344CB8AC3E}">
        <p14:creationId xmlns:p14="http://schemas.microsoft.com/office/powerpoint/2010/main" val="16989322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9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4">
            <a:extLst>
              <a:ext uri="{FF2B5EF4-FFF2-40B4-BE49-F238E27FC236}">
                <a16:creationId xmlns:a16="http://schemas.microsoft.com/office/drawing/2014/main" id="{A13B2D27-27F9-43BE-B238-2B505591B9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1528642" flipV="1">
            <a:off x="9383821" y="358362"/>
            <a:ext cx="13287049" cy="2778201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447800" y="271451"/>
            <a:ext cx="8713928" cy="11269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lnSpc>
                <a:spcPct val="150000"/>
              </a:lnSpc>
              <a:spcBef>
                <a:spcPct val="0"/>
              </a:spcBef>
            </a:pPr>
            <a:endParaRPr lang="en-US" sz="2600" u="none" dirty="0">
              <a:solidFill>
                <a:srgbClr val="DFCC9D"/>
              </a:solidFill>
              <a:latin typeface="Open Sauce Bold"/>
            </a:endParaRPr>
          </a:p>
          <a:p>
            <a:pPr marL="0" lvl="0" indent="0" algn="just">
              <a:lnSpc>
                <a:spcPct val="150000"/>
              </a:lnSpc>
              <a:spcBef>
                <a:spcPct val="0"/>
              </a:spcBef>
            </a:pPr>
            <a:r>
              <a:rPr lang="en-US" sz="2600" u="none" dirty="0">
                <a:solidFill>
                  <a:srgbClr val="DFCC9D"/>
                </a:solidFill>
                <a:latin typeface="Open Sauce Bold"/>
              </a:rPr>
              <a:t>Install safety equipment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785162" y="8034412"/>
            <a:ext cx="5194187" cy="5501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lnSpc>
                <a:spcPct val="150000"/>
              </a:lnSpc>
              <a:spcBef>
                <a:spcPct val="0"/>
              </a:spcBef>
            </a:pPr>
            <a:endParaRPr lang="en-US" sz="2600" u="none" dirty="0">
              <a:solidFill>
                <a:srgbClr val="DFCC9D"/>
              </a:solidFill>
              <a:latin typeface="Hatton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4143801" y="3920193"/>
            <a:ext cx="9094986" cy="5267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lnSpc>
                <a:spcPct val="150000"/>
              </a:lnSpc>
              <a:spcBef>
                <a:spcPct val="0"/>
              </a:spcBef>
            </a:pPr>
            <a:r>
              <a:rPr lang="en-US" sz="2600" u="none" dirty="0">
                <a:solidFill>
                  <a:srgbClr val="DFCC9D"/>
                </a:solidFill>
                <a:latin typeface="Open Sauce Bold"/>
              </a:rPr>
              <a:t>Maintain and clean regularly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690738" y="7935360"/>
            <a:ext cx="4840910" cy="2935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520"/>
              </a:lnSpc>
              <a:spcBef>
                <a:spcPct val="0"/>
              </a:spcBef>
            </a:pPr>
            <a:endParaRPr lang="en-US" sz="1800" u="none" dirty="0">
              <a:solidFill>
                <a:srgbClr val="FFFFFF"/>
              </a:solidFill>
              <a:latin typeface="Open Sauce Light"/>
            </a:endParaRPr>
          </a:p>
        </p:txBody>
      </p:sp>
      <p:sp>
        <p:nvSpPr>
          <p:cNvPr id="25" name="กล่องข้อความ 24">
            <a:extLst>
              <a:ext uri="{FF2B5EF4-FFF2-40B4-BE49-F238E27FC236}">
                <a16:creationId xmlns:a16="http://schemas.microsoft.com/office/drawing/2014/main" id="{EBC2F97F-D2D2-4B65-9970-F957C347125B}"/>
              </a:ext>
            </a:extLst>
          </p:cNvPr>
          <p:cNvSpPr txBox="1"/>
          <p:nvPr/>
        </p:nvSpPr>
        <p:spPr>
          <a:xfrm>
            <a:off x="6248400" y="7109024"/>
            <a:ext cx="9952898" cy="1219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just">
              <a:lnSpc>
                <a:spcPct val="150000"/>
              </a:lnSpc>
              <a:spcBef>
                <a:spcPct val="0"/>
              </a:spcBef>
            </a:pPr>
            <a:r>
              <a:rPr lang="en-US" sz="2600" u="none" dirty="0">
                <a:solidFill>
                  <a:srgbClr val="DFCC9D"/>
                </a:solidFill>
                <a:latin typeface="Open Sauce Bold"/>
              </a:rPr>
              <a:t>Install an emergency stop button so that the operator can stop the machine manually immediately</a:t>
            </a:r>
          </a:p>
        </p:txBody>
      </p:sp>
      <p:sp>
        <p:nvSpPr>
          <p:cNvPr id="26" name="สี่เหลี่ยมผืนผ้า 25">
            <a:extLst>
              <a:ext uri="{FF2B5EF4-FFF2-40B4-BE49-F238E27FC236}">
                <a16:creationId xmlns:a16="http://schemas.microsoft.com/office/drawing/2014/main" id="{51A76599-F81E-4C52-8090-996B6401C41C}"/>
              </a:ext>
            </a:extLst>
          </p:cNvPr>
          <p:cNvSpPr/>
          <p:nvPr/>
        </p:nvSpPr>
        <p:spPr>
          <a:xfrm>
            <a:off x="13253636" y="571336"/>
            <a:ext cx="4840910" cy="587897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solidFill>
                <a:srgbClr val="DFCC9D"/>
              </a:solidFill>
            </a:endParaRPr>
          </a:p>
        </p:txBody>
      </p:sp>
      <p:sp>
        <p:nvSpPr>
          <p:cNvPr id="27" name="กล่องข้อความ 26">
            <a:extLst>
              <a:ext uri="{FF2B5EF4-FFF2-40B4-BE49-F238E27FC236}">
                <a16:creationId xmlns:a16="http://schemas.microsoft.com/office/drawing/2014/main" id="{2830AD13-0E21-4ED1-9F70-078C2EF1DF09}"/>
              </a:ext>
            </a:extLst>
          </p:cNvPr>
          <p:cNvSpPr txBox="1"/>
          <p:nvPr/>
        </p:nvSpPr>
        <p:spPr>
          <a:xfrm>
            <a:off x="13523290" y="703679"/>
            <a:ext cx="48409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u="none" dirty="0">
                <a:solidFill>
                  <a:schemeClr val="bg1">
                    <a:lumMod val="85000"/>
                  </a:schemeClr>
                </a:solidFill>
                <a:latin typeface="Open Sauce Bold" panose="020B0604020202020204" charset="0"/>
              </a:rPr>
              <a:t>Accidents in the production process</a:t>
            </a:r>
            <a:endParaRPr lang="th-TH" dirty="0">
              <a:solidFill>
                <a:schemeClr val="bg1">
                  <a:lumMod val="85000"/>
                </a:schemeClr>
              </a:solidFill>
              <a:latin typeface="Open Sauce Bold" panose="020B0604020202020204" charset="0"/>
            </a:endParaRP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94C99922-D64F-4484-8773-374536876B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1592935"/>
            <a:ext cx="3019425" cy="2162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>
            <a:extLst>
              <a:ext uri="{FF2B5EF4-FFF2-40B4-BE49-F238E27FC236}">
                <a16:creationId xmlns:a16="http://schemas.microsoft.com/office/drawing/2014/main" id="{AA5C08E4-6E3C-4587-AD5F-2D067C6908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6406" y="1072382"/>
            <a:ext cx="3019425" cy="3438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2" name="Picture 6">
            <a:extLst>
              <a:ext uri="{FF2B5EF4-FFF2-40B4-BE49-F238E27FC236}">
                <a16:creationId xmlns:a16="http://schemas.microsoft.com/office/drawing/2014/main" id="{20F0ABC3-93C2-47DD-BFF2-1C91FE8CFE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8265" y="4466504"/>
            <a:ext cx="2124075" cy="2581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4" name="Picture 8">
            <a:extLst>
              <a:ext uri="{FF2B5EF4-FFF2-40B4-BE49-F238E27FC236}">
                <a16:creationId xmlns:a16="http://schemas.microsoft.com/office/drawing/2014/main" id="{29475DCB-1673-4C2F-BF17-2BDA128CE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0" y="4184925"/>
            <a:ext cx="3009900" cy="283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6" name="Picture 10">
            <a:extLst>
              <a:ext uri="{FF2B5EF4-FFF2-40B4-BE49-F238E27FC236}">
                <a16:creationId xmlns:a16="http://schemas.microsoft.com/office/drawing/2014/main" id="{B6ABB932-BA88-4B76-9A04-70F0209DFC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4392" y="8045752"/>
            <a:ext cx="1600476" cy="1624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 descr="Production icon symbol creative sign from Vector Image">
            <a:extLst>
              <a:ext uri="{FF2B5EF4-FFF2-40B4-BE49-F238E27FC236}">
                <a16:creationId xmlns:a16="http://schemas.microsoft.com/office/drawing/2014/main" id="{D4915C42-A90B-4ED7-A68F-708B53CBDB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25278" b="57593" l="27000" r="80100">
                        <a14:foregroundMark x1="58800" y1="27963" x2="58700" y2="25278"/>
                        <a14:foregroundMark x1="39800" y1="38611" x2="38600" y2="41574"/>
                        <a14:foregroundMark x1="38600" y1="34722" x2="38600" y2="34722"/>
                        <a14:foregroundMark x1="54300" y1="43889" x2="54300" y2="43889"/>
                        <a14:foregroundMark x1="52800" y1="54167" x2="52800" y2="54167"/>
                        <a14:foregroundMark x1="45800" y1="53333" x2="45800" y2="53333"/>
                        <a14:foregroundMark x1="39000" y1="54074" x2="39000" y2="54074"/>
                        <a14:foregroundMark x1="32000" y1="53519" x2="32000" y2="53519"/>
                        <a14:foregroundMark x1="59900" y1="53241" x2="59900" y2="53241"/>
                        <a14:foregroundMark x1="67100" y1="53889" x2="67100" y2="53889"/>
                        <a14:foregroundMark x1="70200" y1="51667" x2="70200" y2="51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399" t="22160" r="13200" b="38469"/>
          <a:stretch/>
        </p:blipFill>
        <p:spPr bwMode="auto">
          <a:xfrm>
            <a:off x="15224403" y="1415434"/>
            <a:ext cx="1730960" cy="1108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กลุ่ม 2">
            <a:extLst>
              <a:ext uri="{FF2B5EF4-FFF2-40B4-BE49-F238E27FC236}">
                <a16:creationId xmlns:a16="http://schemas.microsoft.com/office/drawing/2014/main" id="{CE8BFD98-0D33-4630-9F81-A951A1FA4FF3}"/>
              </a:ext>
            </a:extLst>
          </p:cNvPr>
          <p:cNvGrpSpPr/>
          <p:nvPr/>
        </p:nvGrpSpPr>
        <p:grpSpPr>
          <a:xfrm>
            <a:off x="0" y="0"/>
            <a:ext cx="6170145" cy="10287001"/>
            <a:chOff x="0" y="0"/>
            <a:chExt cx="6170145" cy="10287001"/>
          </a:xfrm>
        </p:grpSpPr>
        <p:sp>
          <p:nvSpPr>
            <p:cNvPr id="2" name="สี่เหลี่ยมผืนผ้า 1">
              <a:extLst>
                <a:ext uri="{FF2B5EF4-FFF2-40B4-BE49-F238E27FC236}">
                  <a16:creationId xmlns:a16="http://schemas.microsoft.com/office/drawing/2014/main" id="{AD6A59DF-0A19-4C1A-92B1-439DDB3628FB}"/>
                </a:ext>
              </a:extLst>
            </p:cNvPr>
            <p:cNvSpPr/>
            <p:nvPr/>
          </p:nvSpPr>
          <p:spPr>
            <a:xfrm>
              <a:off x="0" y="0"/>
              <a:ext cx="1344440" cy="10287000"/>
            </a:xfrm>
            <a:prstGeom prst="rect">
              <a:avLst/>
            </a:prstGeom>
            <a:solidFill>
              <a:srgbClr val="565F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29" name="สี่เหลี่ยมผืนผ้า 28">
              <a:extLst>
                <a:ext uri="{FF2B5EF4-FFF2-40B4-BE49-F238E27FC236}">
                  <a16:creationId xmlns:a16="http://schemas.microsoft.com/office/drawing/2014/main" id="{F0AD0E49-0983-4BD8-A0BD-CCDADDED6427}"/>
                </a:ext>
              </a:extLst>
            </p:cNvPr>
            <p:cNvSpPr/>
            <p:nvPr/>
          </p:nvSpPr>
          <p:spPr>
            <a:xfrm>
              <a:off x="1291397" y="4184925"/>
              <a:ext cx="2536697" cy="6102076"/>
            </a:xfrm>
            <a:prstGeom prst="rect">
              <a:avLst/>
            </a:prstGeom>
            <a:solidFill>
              <a:srgbClr val="565F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30" name="สี่เหลี่ยมผืนผ้า 29">
              <a:extLst>
                <a:ext uri="{FF2B5EF4-FFF2-40B4-BE49-F238E27FC236}">
                  <a16:creationId xmlns:a16="http://schemas.microsoft.com/office/drawing/2014/main" id="{CD522AF1-4329-407C-9803-5D0D8AFF3DFB}"/>
                </a:ext>
              </a:extLst>
            </p:cNvPr>
            <p:cNvSpPr/>
            <p:nvPr/>
          </p:nvSpPr>
          <p:spPr>
            <a:xfrm>
              <a:off x="3579344" y="7235962"/>
              <a:ext cx="2590801" cy="3051037"/>
            </a:xfrm>
            <a:prstGeom prst="rect">
              <a:avLst/>
            </a:prstGeom>
            <a:solidFill>
              <a:srgbClr val="565F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  <p:sp>
        <p:nvSpPr>
          <p:cNvPr id="4" name="กล่องข้อความ 3">
            <a:extLst>
              <a:ext uri="{FF2B5EF4-FFF2-40B4-BE49-F238E27FC236}">
                <a16:creationId xmlns:a16="http://schemas.microsoft.com/office/drawing/2014/main" id="{D9E77C92-F0F6-4111-8427-E4166B9AC900}"/>
              </a:ext>
            </a:extLst>
          </p:cNvPr>
          <p:cNvSpPr txBox="1"/>
          <p:nvPr/>
        </p:nvSpPr>
        <p:spPr>
          <a:xfrm>
            <a:off x="5284388" y="1917428"/>
            <a:ext cx="1601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u="none" dirty="0">
                <a:solidFill>
                  <a:schemeClr val="bg2">
                    <a:lumMod val="90000"/>
                  </a:schemeClr>
                </a:solidFill>
                <a:latin typeface="Open Sauce Bold"/>
              </a:rPr>
              <a:t> </a:t>
            </a:r>
            <a:r>
              <a:rPr lang="en-US" sz="1600" u="none" dirty="0">
                <a:solidFill>
                  <a:schemeClr val="bg2">
                    <a:lumMod val="90000"/>
                  </a:schemeClr>
                </a:solidFill>
                <a:latin typeface="Open Sauce Bold"/>
              </a:rPr>
              <a:t>safety valves</a:t>
            </a:r>
            <a:endParaRPr lang="th-TH" dirty="0">
              <a:solidFill>
                <a:schemeClr val="bg2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321935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9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4">
            <a:extLst>
              <a:ext uri="{FF2B5EF4-FFF2-40B4-BE49-F238E27FC236}">
                <a16:creationId xmlns:a16="http://schemas.microsoft.com/office/drawing/2014/main" id="{A13B2D27-27F9-43BE-B238-2B505591B9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528642" flipV="1">
            <a:off x="9383821" y="358362"/>
            <a:ext cx="13287049" cy="2778201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3841511" y="789590"/>
            <a:ext cx="7436089" cy="5267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lnSpc>
                <a:spcPct val="150000"/>
              </a:lnSpc>
              <a:spcBef>
                <a:spcPct val="0"/>
              </a:spcBef>
            </a:pPr>
            <a:r>
              <a:rPr lang="en-US" sz="2600" u="none" dirty="0">
                <a:solidFill>
                  <a:srgbClr val="DFCC9D"/>
                </a:solidFill>
                <a:latin typeface="Open Sauce Bold"/>
              </a:rPr>
              <a:t>Post clear fire escape plans on every level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785162" y="8034412"/>
            <a:ext cx="5194187" cy="5501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lnSpc>
                <a:spcPct val="150000"/>
              </a:lnSpc>
              <a:spcBef>
                <a:spcPct val="0"/>
              </a:spcBef>
            </a:pPr>
            <a:endParaRPr lang="en-US" sz="2600" u="none" dirty="0">
              <a:solidFill>
                <a:srgbClr val="DFCC9D"/>
              </a:solidFill>
              <a:latin typeface="Hatton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0690738" y="7935360"/>
            <a:ext cx="4840910" cy="2935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520"/>
              </a:lnSpc>
              <a:spcBef>
                <a:spcPct val="0"/>
              </a:spcBef>
            </a:pPr>
            <a:endParaRPr lang="en-US" sz="1800" u="none" dirty="0">
              <a:solidFill>
                <a:srgbClr val="FFFFFF"/>
              </a:solidFill>
              <a:latin typeface="Open Sauce Light"/>
            </a:endParaRPr>
          </a:p>
        </p:txBody>
      </p:sp>
      <p:sp>
        <p:nvSpPr>
          <p:cNvPr id="25" name="กล่องข้อความ 24">
            <a:extLst>
              <a:ext uri="{FF2B5EF4-FFF2-40B4-BE49-F238E27FC236}">
                <a16:creationId xmlns:a16="http://schemas.microsoft.com/office/drawing/2014/main" id="{EBC2F97F-D2D2-4B65-9970-F957C347125B}"/>
              </a:ext>
            </a:extLst>
          </p:cNvPr>
          <p:cNvSpPr txBox="1"/>
          <p:nvPr/>
        </p:nvSpPr>
        <p:spPr>
          <a:xfrm>
            <a:off x="3657600" y="5143500"/>
            <a:ext cx="10972800" cy="18194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just">
              <a:lnSpc>
                <a:spcPct val="150000"/>
              </a:lnSpc>
              <a:spcBef>
                <a:spcPct val="0"/>
              </a:spcBef>
            </a:pPr>
            <a:r>
              <a:rPr lang="en-US" sz="2600" u="none" dirty="0">
                <a:solidFill>
                  <a:srgbClr val="DFCC9D"/>
                </a:solidFill>
                <a:latin typeface="Open Sauce Bold"/>
              </a:rPr>
              <a:t>Educate all employees on emergency procedures, exit locations, escape routes, fire alarms and drills, and the use of fire extinguishers</a:t>
            </a:r>
          </a:p>
        </p:txBody>
      </p:sp>
      <p:sp>
        <p:nvSpPr>
          <p:cNvPr id="26" name="สี่เหลี่ยมผืนผ้า 25">
            <a:extLst>
              <a:ext uri="{FF2B5EF4-FFF2-40B4-BE49-F238E27FC236}">
                <a16:creationId xmlns:a16="http://schemas.microsoft.com/office/drawing/2014/main" id="{51A76599-F81E-4C52-8090-996B6401C41C}"/>
              </a:ext>
            </a:extLst>
          </p:cNvPr>
          <p:cNvSpPr/>
          <p:nvPr/>
        </p:nvSpPr>
        <p:spPr>
          <a:xfrm>
            <a:off x="13253636" y="571336"/>
            <a:ext cx="4840910" cy="587897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solidFill>
                <a:srgbClr val="DFCC9D"/>
              </a:solidFill>
            </a:endParaRPr>
          </a:p>
        </p:txBody>
      </p:sp>
      <p:sp>
        <p:nvSpPr>
          <p:cNvPr id="27" name="กล่องข้อความ 26">
            <a:extLst>
              <a:ext uri="{FF2B5EF4-FFF2-40B4-BE49-F238E27FC236}">
                <a16:creationId xmlns:a16="http://schemas.microsoft.com/office/drawing/2014/main" id="{2830AD13-0E21-4ED1-9F70-078C2EF1DF09}"/>
              </a:ext>
            </a:extLst>
          </p:cNvPr>
          <p:cNvSpPr txBox="1"/>
          <p:nvPr/>
        </p:nvSpPr>
        <p:spPr>
          <a:xfrm>
            <a:off x="14790861" y="723458"/>
            <a:ext cx="48409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u="none" dirty="0">
                <a:solidFill>
                  <a:schemeClr val="bg1">
                    <a:lumMod val="85000"/>
                  </a:schemeClr>
                </a:solidFill>
                <a:latin typeface="Open Sauce Bold" panose="020B0604020202020204" charset="0"/>
              </a:rPr>
              <a:t>Fire Accident</a:t>
            </a:r>
            <a:endParaRPr lang="th-TH" dirty="0">
              <a:solidFill>
                <a:schemeClr val="bg1">
                  <a:lumMod val="85000"/>
                </a:schemeClr>
              </a:solidFill>
              <a:latin typeface="Open Sauce Bold" panose="020B0604020202020204" charset="0"/>
            </a:endParaRPr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1D85DE45-6420-4391-ADAE-11876B3DCE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9611" y="1635628"/>
            <a:ext cx="2502139" cy="743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2" name="Picture 8">
            <a:extLst>
              <a:ext uri="{FF2B5EF4-FFF2-40B4-BE49-F238E27FC236}">
                <a16:creationId xmlns:a16="http://schemas.microsoft.com/office/drawing/2014/main" id="{9A323019-240B-4222-96DE-6A46734EF4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9611" y="2379507"/>
            <a:ext cx="4645778" cy="2535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4" name="Picture 10">
            <a:extLst>
              <a:ext uri="{FF2B5EF4-FFF2-40B4-BE49-F238E27FC236}">
                <a16:creationId xmlns:a16="http://schemas.microsoft.com/office/drawing/2014/main" id="{77C6DD9C-1F89-461A-B99A-7A9247CC47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1511" y="7136153"/>
            <a:ext cx="4140402" cy="2755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6" name="Picture 12">
            <a:extLst>
              <a:ext uri="{FF2B5EF4-FFF2-40B4-BE49-F238E27FC236}">
                <a16:creationId xmlns:a16="http://schemas.microsoft.com/office/drawing/2014/main" id="{BB2F4231-A1F1-4FE7-A31F-70009F5F56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41" b="23179"/>
          <a:stretch/>
        </p:blipFill>
        <p:spPr bwMode="auto">
          <a:xfrm>
            <a:off x="15094133" y="1092790"/>
            <a:ext cx="2261479" cy="1889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สี่เหลี่ยมผืนผ้า 18">
            <a:extLst>
              <a:ext uri="{FF2B5EF4-FFF2-40B4-BE49-F238E27FC236}">
                <a16:creationId xmlns:a16="http://schemas.microsoft.com/office/drawing/2014/main" id="{E2F26E2C-7EE7-4043-8ED8-FBD646E8F604}"/>
              </a:ext>
            </a:extLst>
          </p:cNvPr>
          <p:cNvSpPr/>
          <p:nvPr/>
        </p:nvSpPr>
        <p:spPr>
          <a:xfrm>
            <a:off x="0" y="-17929"/>
            <a:ext cx="2796988" cy="10304929"/>
          </a:xfrm>
          <a:prstGeom prst="rect">
            <a:avLst/>
          </a:prstGeom>
          <a:solidFill>
            <a:srgbClr val="565F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grpSp>
        <p:nvGrpSpPr>
          <p:cNvPr id="20" name="Group 20">
            <a:extLst>
              <a:ext uri="{FF2B5EF4-FFF2-40B4-BE49-F238E27FC236}">
                <a16:creationId xmlns:a16="http://schemas.microsoft.com/office/drawing/2014/main" id="{B3EADBDC-6838-4B96-A86A-6BFAB0745673}"/>
              </a:ext>
            </a:extLst>
          </p:cNvPr>
          <p:cNvGrpSpPr/>
          <p:nvPr/>
        </p:nvGrpSpPr>
        <p:grpSpPr>
          <a:xfrm>
            <a:off x="16916400" y="9887858"/>
            <a:ext cx="847699" cy="186128"/>
            <a:chOff x="0" y="0"/>
            <a:chExt cx="1130265" cy="248171"/>
          </a:xfrm>
        </p:grpSpPr>
        <p:sp>
          <p:nvSpPr>
            <p:cNvPr id="21" name="AutoShape 21">
              <a:extLst>
                <a:ext uri="{FF2B5EF4-FFF2-40B4-BE49-F238E27FC236}">
                  <a16:creationId xmlns:a16="http://schemas.microsoft.com/office/drawing/2014/main" id="{725AE646-91A6-45F9-9613-FA5320428DCC}"/>
                </a:ext>
              </a:extLst>
            </p:cNvPr>
            <p:cNvSpPr/>
            <p:nvPr/>
          </p:nvSpPr>
          <p:spPr>
            <a:xfrm>
              <a:off x="0" y="111385"/>
              <a:ext cx="1046834" cy="12700"/>
            </a:xfrm>
            <a:prstGeom prst="rect">
              <a:avLst/>
            </a:prstGeom>
            <a:solidFill>
              <a:srgbClr val="FFFFFF"/>
            </a:solidFill>
          </p:spPr>
        </p:sp>
        <p:grpSp>
          <p:nvGrpSpPr>
            <p:cNvPr id="22" name="Group 22">
              <a:extLst>
                <a:ext uri="{FF2B5EF4-FFF2-40B4-BE49-F238E27FC236}">
                  <a16:creationId xmlns:a16="http://schemas.microsoft.com/office/drawing/2014/main" id="{3A423BC7-777E-4A1D-BE7C-DA3A3AC6ADE5}"/>
                </a:ext>
              </a:extLst>
            </p:cNvPr>
            <p:cNvGrpSpPr/>
            <p:nvPr/>
          </p:nvGrpSpPr>
          <p:grpSpPr>
            <a:xfrm rot="-5400000">
              <a:off x="922749" y="40654"/>
              <a:ext cx="248171" cy="166862"/>
              <a:chOff x="0" y="0"/>
              <a:chExt cx="1930400" cy="1297940"/>
            </a:xfrm>
          </p:grpSpPr>
          <p:sp>
            <p:nvSpPr>
              <p:cNvPr id="23" name="Freeform 23">
                <a:extLst>
                  <a:ext uri="{FF2B5EF4-FFF2-40B4-BE49-F238E27FC236}">
                    <a16:creationId xmlns:a16="http://schemas.microsoft.com/office/drawing/2014/main" id="{86E8F266-062A-4D77-AA6D-9F232CDC4961}"/>
                  </a:ext>
                </a:extLst>
              </p:cNvPr>
              <p:cNvSpPr/>
              <p:nvPr/>
            </p:nvSpPr>
            <p:spPr>
              <a:xfrm>
                <a:off x="0" y="0"/>
                <a:ext cx="1930400" cy="1297940"/>
              </a:xfrm>
              <a:custGeom>
                <a:avLst/>
                <a:gdLst/>
                <a:ahLst/>
                <a:cxnLst/>
                <a:rect l="l" t="t" r="r" b="b"/>
                <a:pathLst>
                  <a:path w="1930400" h="1297940">
                    <a:moveTo>
                      <a:pt x="0" y="0"/>
                    </a:moveTo>
                    <a:lnTo>
                      <a:pt x="965200" y="1297940"/>
                    </a:lnTo>
                    <a:lnTo>
                      <a:pt x="1930400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</p:grpSp>
    </p:spTree>
    <p:extLst>
      <p:ext uri="{BB962C8B-B14F-4D97-AF65-F5344CB8AC3E}">
        <p14:creationId xmlns:p14="http://schemas.microsoft.com/office/powerpoint/2010/main" val="268573966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9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4">
            <a:extLst>
              <a:ext uri="{FF2B5EF4-FFF2-40B4-BE49-F238E27FC236}">
                <a16:creationId xmlns:a16="http://schemas.microsoft.com/office/drawing/2014/main" id="{A13B2D27-27F9-43BE-B238-2B505591B9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528642" flipV="1">
            <a:off x="9383821" y="358362"/>
            <a:ext cx="13287049" cy="2778201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3254649" y="797901"/>
            <a:ext cx="7436089" cy="5267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lnSpc>
                <a:spcPct val="150000"/>
              </a:lnSpc>
              <a:spcBef>
                <a:spcPct val="0"/>
              </a:spcBef>
            </a:pPr>
            <a:r>
              <a:rPr lang="en-US" sz="2600" u="none" dirty="0">
                <a:solidFill>
                  <a:srgbClr val="DFCC9D"/>
                </a:solidFill>
                <a:latin typeface="Open Sauce Bold"/>
              </a:rPr>
              <a:t> Conduct regular drills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785162" y="8034412"/>
            <a:ext cx="5194187" cy="5501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lnSpc>
                <a:spcPct val="150000"/>
              </a:lnSpc>
              <a:spcBef>
                <a:spcPct val="0"/>
              </a:spcBef>
            </a:pPr>
            <a:endParaRPr lang="en-US" sz="2600" u="none" dirty="0">
              <a:solidFill>
                <a:srgbClr val="DFCC9D"/>
              </a:solidFill>
              <a:latin typeface="Hatton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0690738" y="7935360"/>
            <a:ext cx="4840910" cy="2935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520"/>
              </a:lnSpc>
              <a:spcBef>
                <a:spcPct val="0"/>
              </a:spcBef>
            </a:pPr>
            <a:endParaRPr lang="en-US" sz="1800" u="none" dirty="0">
              <a:solidFill>
                <a:srgbClr val="FFFFFF"/>
              </a:solidFill>
              <a:latin typeface="Open Sauce Light"/>
            </a:endParaRPr>
          </a:p>
        </p:txBody>
      </p:sp>
      <p:sp>
        <p:nvSpPr>
          <p:cNvPr id="25" name="กล่องข้อความ 24">
            <a:extLst>
              <a:ext uri="{FF2B5EF4-FFF2-40B4-BE49-F238E27FC236}">
                <a16:creationId xmlns:a16="http://schemas.microsoft.com/office/drawing/2014/main" id="{EBC2F97F-D2D2-4B65-9970-F957C347125B}"/>
              </a:ext>
            </a:extLst>
          </p:cNvPr>
          <p:cNvSpPr txBox="1"/>
          <p:nvPr/>
        </p:nvSpPr>
        <p:spPr>
          <a:xfrm>
            <a:off x="3149218" y="5214501"/>
            <a:ext cx="10972800" cy="619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just">
              <a:lnSpc>
                <a:spcPct val="150000"/>
              </a:lnSpc>
              <a:spcBef>
                <a:spcPct val="0"/>
              </a:spcBef>
            </a:pPr>
            <a:r>
              <a:rPr lang="en-US" sz="2600" u="none" dirty="0">
                <a:solidFill>
                  <a:srgbClr val="DFCC9D"/>
                </a:solidFill>
                <a:latin typeface="Open Sauce Bold"/>
              </a:rPr>
              <a:t>Install and properly maintain all fire safety equipment</a:t>
            </a:r>
          </a:p>
        </p:txBody>
      </p:sp>
      <p:sp>
        <p:nvSpPr>
          <p:cNvPr id="26" name="สี่เหลี่ยมผืนผ้า 25">
            <a:extLst>
              <a:ext uri="{FF2B5EF4-FFF2-40B4-BE49-F238E27FC236}">
                <a16:creationId xmlns:a16="http://schemas.microsoft.com/office/drawing/2014/main" id="{51A76599-F81E-4C52-8090-996B6401C41C}"/>
              </a:ext>
            </a:extLst>
          </p:cNvPr>
          <p:cNvSpPr/>
          <p:nvPr/>
        </p:nvSpPr>
        <p:spPr>
          <a:xfrm>
            <a:off x="13253636" y="571336"/>
            <a:ext cx="4840910" cy="587897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solidFill>
                <a:srgbClr val="DFCC9D"/>
              </a:solidFill>
            </a:endParaRPr>
          </a:p>
        </p:txBody>
      </p:sp>
      <p:sp>
        <p:nvSpPr>
          <p:cNvPr id="27" name="กล่องข้อความ 26">
            <a:extLst>
              <a:ext uri="{FF2B5EF4-FFF2-40B4-BE49-F238E27FC236}">
                <a16:creationId xmlns:a16="http://schemas.microsoft.com/office/drawing/2014/main" id="{2830AD13-0E21-4ED1-9F70-078C2EF1DF09}"/>
              </a:ext>
            </a:extLst>
          </p:cNvPr>
          <p:cNvSpPr txBox="1"/>
          <p:nvPr/>
        </p:nvSpPr>
        <p:spPr>
          <a:xfrm>
            <a:off x="14790861" y="723458"/>
            <a:ext cx="48409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u="none" dirty="0">
                <a:solidFill>
                  <a:schemeClr val="bg1">
                    <a:lumMod val="85000"/>
                  </a:schemeClr>
                </a:solidFill>
                <a:latin typeface="Open Sauce Bold" panose="020B0604020202020204" charset="0"/>
              </a:rPr>
              <a:t>Fire Accident</a:t>
            </a:r>
            <a:endParaRPr lang="th-TH" dirty="0">
              <a:solidFill>
                <a:schemeClr val="bg1">
                  <a:lumMod val="85000"/>
                </a:schemeClr>
              </a:solidFill>
              <a:latin typeface="Open Sauce Bold" panose="020B0604020202020204" charset="0"/>
            </a:endParaRPr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B911CA44-B7D5-44AF-A332-CA4CA891FD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1462" y="1629911"/>
            <a:ext cx="4120610" cy="3042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2" name="Picture 4">
            <a:extLst>
              <a:ext uri="{FF2B5EF4-FFF2-40B4-BE49-F238E27FC236}">
                <a16:creationId xmlns:a16="http://schemas.microsoft.com/office/drawing/2014/main" id="{E6D5DAB9-58BA-4F62-A505-FA3A866D92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1767" y="6127913"/>
            <a:ext cx="3674290" cy="3661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4" name="Picture 6">
            <a:extLst>
              <a:ext uri="{FF2B5EF4-FFF2-40B4-BE49-F238E27FC236}">
                <a16:creationId xmlns:a16="http://schemas.microsoft.com/office/drawing/2014/main" id="{C8A42A22-3181-4DA3-BAC9-8F9AE83BCF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5969" y="2325050"/>
            <a:ext cx="2943225" cy="2352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2">
            <a:extLst>
              <a:ext uri="{FF2B5EF4-FFF2-40B4-BE49-F238E27FC236}">
                <a16:creationId xmlns:a16="http://schemas.microsoft.com/office/drawing/2014/main" id="{F3D653D2-00EB-47AF-A518-960E5F841E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41" b="23179"/>
          <a:stretch/>
        </p:blipFill>
        <p:spPr bwMode="auto">
          <a:xfrm>
            <a:off x="15094133" y="1092790"/>
            <a:ext cx="2261479" cy="1889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สี่เหลี่ยมผืนผ้า 15">
            <a:extLst>
              <a:ext uri="{FF2B5EF4-FFF2-40B4-BE49-F238E27FC236}">
                <a16:creationId xmlns:a16="http://schemas.microsoft.com/office/drawing/2014/main" id="{F8B9D426-F42D-4CC8-A14D-9DA886F28EE2}"/>
              </a:ext>
            </a:extLst>
          </p:cNvPr>
          <p:cNvSpPr/>
          <p:nvPr/>
        </p:nvSpPr>
        <p:spPr>
          <a:xfrm>
            <a:off x="0" y="-17929"/>
            <a:ext cx="2796988" cy="10304929"/>
          </a:xfrm>
          <a:prstGeom prst="rect">
            <a:avLst/>
          </a:prstGeom>
          <a:solidFill>
            <a:srgbClr val="565F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4300550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4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6424620" y="1112239"/>
            <a:ext cx="45719" cy="8146061"/>
          </a:xfrm>
          <a:prstGeom prst="rect">
            <a:avLst/>
          </a:prstGeom>
          <a:solidFill>
            <a:srgbClr val="545454"/>
          </a:solidFill>
        </p:spPr>
      </p:sp>
      <p:sp>
        <p:nvSpPr>
          <p:cNvPr id="5" name="TextBox 5"/>
          <p:cNvSpPr txBox="1"/>
          <p:nvPr/>
        </p:nvSpPr>
        <p:spPr>
          <a:xfrm>
            <a:off x="1600570" y="795543"/>
            <a:ext cx="4183011" cy="31713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8640"/>
              </a:lnSpc>
              <a:spcBef>
                <a:spcPct val="0"/>
              </a:spcBef>
            </a:pPr>
            <a:r>
              <a:rPr lang="en-US" sz="3600" u="none" dirty="0">
                <a:solidFill>
                  <a:srgbClr val="505948"/>
                </a:solidFill>
                <a:latin typeface="Hatton Bold"/>
              </a:rPr>
              <a:t>Why kind of </a:t>
            </a:r>
          </a:p>
          <a:p>
            <a:pPr marL="0" lvl="0" indent="0">
              <a:lnSpc>
                <a:spcPts val="8640"/>
              </a:lnSpc>
              <a:spcBef>
                <a:spcPct val="0"/>
              </a:spcBef>
            </a:pPr>
            <a:r>
              <a:rPr lang="en-US" sz="3600" u="none" dirty="0">
                <a:solidFill>
                  <a:srgbClr val="505948"/>
                </a:solidFill>
                <a:latin typeface="Hatton Bold"/>
              </a:rPr>
              <a:t>accident that </a:t>
            </a:r>
          </a:p>
          <a:p>
            <a:pPr marL="0" lvl="0" indent="0">
              <a:lnSpc>
                <a:spcPts val="8640"/>
              </a:lnSpc>
              <a:spcBef>
                <a:spcPct val="0"/>
              </a:spcBef>
            </a:pPr>
            <a:r>
              <a:rPr lang="en-US" sz="3600" u="none" dirty="0">
                <a:solidFill>
                  <a:srgbClr val="505948"/>
                </a:solidFill>
                <a:latin typeface="Hatton Bold"/>
              </a:rPr>
              <a:t>could happen?</a:t>
            </a:r>
          </a:p>
        </p:txBody>
      </p:sp>
      <p:sp>
        <p:nvSpPr>
          <p:cNvPr id="28" name="AutoShape 2">
            <a:extLst>
              <a:ext uri="{FF2B5EF4-FFF2-40B4-BE49-F238E27FC236}">
                <a16:creationId xmlns:a16="http://schemas.microsoft.com/office/drawing/2014/main" id="{F5E5DFD4-02BA-4857-B52B-30EFB33A5E1F}"/>
              </a:ext>
            </a:extLst>
          </p:cNvPr>
          <p:cNvSpPr/>
          <p:nvPr/>
        </p:nvSpPr>
        <p:spPr>
          <a:xfrm>
            <a:off x="12042483" y="1070468"/>
            <a:ext cx="45719" cy="8146061"/>
          </a:xfrm>
          <a:prstGeom prst="rect">
            <a:avLst/>
          </a:prstGeom>
          <a:solidFill>
            <a:srgbClr val="545454"/>
          </a:solidFill>
        </p:spPr>
      </p:sp>
      <p:sp>
        <p:nvSpPr>
          <p:cNvPr id="30" name="กล่องข้อความ 29">
            <a:extLst>
              <a:ext uri="{FF2B5EF4-FFF2-40B4-BE49-F238E27FC236}">
                <a16:creationId xmlns:a16="http://schemas.microsoft.com/office/drawing/2014/main" id="{5CB6EF14-5023-4FEB-8467-86ADD134BE85}"/>
              </a:ext>
            </a:extLst>
          </p:cNvPr>
          <p:cNvSpPr txBox="1"/>
          <p:nvPr/>
        </p:nvSpPr>
        <p:spPr>
          <a:xfrm>
            <a:off x="7111378" y="795543"/>
            <a:ext cx="4244347" cy="21608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>
              <a:lnSpc>
                <a:spcPts val="8640"/>
              </a:lnSpc>
              <a:spcBef>
                <a:spcPct val="0"/>
              </a:spcBef>
            </a:pPr>
            <a:r>
              <a:rPr lang="en-US" sz="3600" u="none" dirty="0">
                <a:solidFill>
                  <a:srgbClr val="505948"/>
                </a:solidFill>
                <a:latin typeface="Hatton Bold"/>
              </a:rPr>
              <a:t>How could it happen? </a:t>
            </a:r>
          </a:p>
        </p:txBody>
      </p:sp>
      <p:sp>
        <p:nvSpPr>
          <p:cNvPr id="33" name="กล่องข้อความ 32">
            <a:extLst>
              <a:ext uri="{FF2B5EF4-FFF2-40B4-BE49-F238E27FC236}">
                <a16:creationId xmlns:a16="http://schemas.microsoft.com/office/drawing/2014/main" id="{65FC4D89-24F1-49D8-93A5-6C2B64320ABE}"/>
              </a:ext>
            </a:extLst>
          </p:cNvPr>
          <p:cNvSpPr txBox="1"/>
          <p:nvPr/>
        </p:nvSpPr>
        <p:spPr>
          <a:xfrm>
            <a:off x="12604094" y="704556"/>
            <a:ext cx="4973874" cy="32623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>
              <a:lnSpc>
                <a:spcPts val="8640"/>
              </a:lnSpc>
              <a:spcBef>
                <a:spcPct val="0"/>
              </a:spcBef>
            </a:pPr>
            <a:r>
              <a:rPr lang="en-US" sz="3600" u="none" dirty="0">
                <a:solidFill>
                  <a:srgbClr val="505948"/>
                </a:solidFill>
                <a:latin typeface="Hatton Bold"/>
              </a:rPr>
              <a:t>What could happen to the people involved?​</a:t>
            </a:r>
          </a:p>
        </p:txBody>
      </p:sp>
      <p:pic>
        <p:nvPicPr>
          <p:cNvPr id="1026" name="Picture 2" descr="Production, Industrial, Industry, Factory Icon - Factory Icon Png,  Transparent Png , Transparent Png Image - PNGitem">
            <a:extLst>
              <a:ext uri="{FF2B5EF4-FFF2-40B4-BE49-F238E27FC236}">
                <a16:creationId xmlns:a16="http://schemas.microsoft.com/office/drawing/2014/main" id="{26BD88FA-D6FF-4A59-96E1-AFDFF78C64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4980" y="4117041"/>
            <a:ext cx="4746457" cy="276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afety Rules Png Clipart , Png Download - มารยาท ระเบียบ และ ข้อบังคับ ใน  การ ใช้ อินเทอร์เน็ต, Transparent Png - kindpng">
            <a:extLst>
              <a:ext uri="{FF2B5EF4-FFF2-40B4-BE49-F238E27FC236}">
                <a16:creationId xmlns:a16="http://schemas.microsoft.com/office/drawing/2014/main" id="{28C92E50-B2A4-4717-BF2F-61EA46B693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567" b="90871" l="4884" r="93140">
                        <a14:foregroundMark x1="48837" y1="37360" x2="49535" y2="52528"/>
                        <a14:foregroundMark x1="49535" y1="52528" x2="49535" y2="52528"/>
                        <a14:foregroundMark x1="50233" y1="43118" x2="50349" y2="60534"/>
                        <a14:foregroundMark x1="50349" y1="60534" x2="50349" y2="60534"/>
                        <a14:foregroundMark x1="48488" y1="41152" x2="49535" y2="53652"/>
                        <a14:foregroundMark x1="49535" y1="53652" x2="49535" y2="53652"/>
                        <a14:foregroundMark x1="52093" y1="76404" x2="52093" y2="76404"/>
                        <a14:foregroundMark x1="10465" y1="87921" x2="10465" y2="87921"/>
                        <a14:foregroundMark x1="93140" y1="90028" x2="93140" y2="90028"/>
                        <a14:foregroundMark x1="52326" y1="78230" x2="51628" y2="78230"/>
                        <a14:foregroundMark x1="49651" y1="75140" x2="51744" y2="78511"/>
                        <a14:foregroundMark x1="52442" y1="14607" x2="59419" y2="34410"/>
                        <a14:foregroundMark x1="49884" y1="13343" x2="35349" y2="40309"/>
                        <a14:foregroundMark x1="32907" y1="43258" x2="9535" y2="86236"/>
                        <a14:foregroundMark x1="6628" y1="89888" x2="4884" y2="90871"/>
                        <a14:foregroundMark x1="50581" y1="10393" x2="50349" y2="85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133" y="4452608"/>
            <a:ext cx="2826478" cy="2340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D5D0FB4-41B4-4712-A1CF-1742B21A7B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56547" y="4283528"/>
            <a:ext cx="2678222" cy="2678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4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>
            <a:extLst>
              <a:ext uri="{FF2B5EF4-FFF2-40B4-BE49-F238E27FC236}">
                <a16:creationId xmlns:a16="http://schemas.microsoft.com/office/drawing/2014/main" id="{CC06654D-55B7-4ED4-B619-C27F4D0143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1625889"/>
            <a:ext cx="8839200" cy="8584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8"/>
          <p:cNvSpPr txBox="1"/>
          <p:nvPr/>
        </p:nvSpPr>
        <p:spPr>
          <a:xfrm rot="-5400000">
            <a:off x="-1305539" y="5148056"/>
            <a:ext cx="3304225" cy="2661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ctr">
              <a:lnSpc>
                <a:spcPts val="2400"/>
              </a:lnSpc>
              <a:spcBef>
                <a:spcPct val="0"/>
              </a:spcBef>
            </a:pPr>
            <a:r>
              <a:rPr lang="en-US" sz="12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Silk-Moy (Incorporated) Corporation , LTD</a:t>
            </a:r>
            <a:endParaRPr lang="en-US" sz="1200" u="none" dirty="0">
              <a:solidFill>
                <a:srgbClr val="545454"/>
              </a:solidFill>
              <a:latin typeface="Open Sauce Light Bold"/>
            </a:endParaRPr>
          </a:p>
        </p:txBody>
      </p:sp>
      <p:sp>
        <p:nvSpPr>
          <p:cNvPr id="9" name="TextBox 9"/>
          <p:cNvSpPr txBox="1"/>
          <p:nvPr/>
        </p:nvSpPr>
        <p:spPr>
          <a:xfrm rot="5400000">
            <a:off x="16400876" y="5336117"/>
            <a:ext cx="2882608" cy="2661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2400"/>
              </a:lnSpc>
              <a:spcBef>
                <a:spcPct val="0"/>
              </a:spcBef>
            </a:pPr>
            <a:r>
              <a:rPr lang="en-US" sz="12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Silk-Moy (Incorporated) Corporation , LTD</a:t>
            </a:r>
            <a:endParaRPr lang="en-US" sz="1200" u="none" dirty="0">
              <a:solidFill>
                <a:srgbClr val="545454"/>
              </a:solidFill>
              <a:latin typeface="Open Sauce Light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3505200" y="1672646"/>
            <a:ext cx="11277600" cy="1956379"/>
          </a:xfrm>
          <a:prstGeom prst="rect">
            <a:avLst/>
          </a:prstGeom>
        </p:spPr>
        <p:txBody>
          <a:bodyPr wrap="square" lIns="0" tIns="0" rIns="0" bIns="0" rtlCol="0" anchor="t">
            <a:prstTxWarp prst="textButton">
              <a:avLst/>
            </a:prstTxWarp>
            <a:spAutoFit/>
          </a:bodyPr>
          <a:lstStyle/>
          <a:p>
            <a:pPr marL="0" lvl="0" indent="0" algn="ctr">
              <a:lnSpc>
                <a:spcPts val="10508"/>
              </a:lnSpc>
              <a:spcBef>
                <a:spcPct val="0"/>
              </a:spcBef>
            </a:pPr>
            <a:r>
              <a:rPr lang="en-US" sz="8757" u="none" dirty="0">
                <a:solidFill>
                  <a:srgbClr val="505948"/>
                </a:solidFill>
                <a:latin typeface="Hatton Bold"/>
              </a:rPr>
              <a:t>What is 5S ?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วงรี 25">
            <a:extLst>
              <a:ext uri="{FF2B5EF4-FFF2-40B4-BE49-F238E27FC236}">
                <a16:creationId xmlns:a16="http://schemas.microsoft.com/office/drawing/2014/main" id="{A8A6869A-9CB6-45DD-9B34-2583501FC600}"/>
              </a:ext>
            </a:extLst>
          </p:cNvPr>
          <p:cNvSpPr/>
          <p:nvPr/>
        </p:nvSpPr>
        <p:spPr>
          <a:xfrm>
            <a:off x="3276600" y="173499"/>
            <a:ext cx="11556206" cy="9929007"/>
          </a:xfrm>
          <a:prstGeom prst="ellipse">
            <a:avLst/>
          </a:prstGeom>
          <a:noFill/>
          <a:ln w="381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25" name="วงรี 24">
            <a:extLst>
              <a:ext uri="{FF2B5EF4-FFF2-40B4-BE49-F238E27FC236}">
                <a16:creationId xmlns:a16="http://schemas.microsoft.com/office/drawing/2014/main" id="{A2E2606B-3B6B-40B7-93C3-90B931E79C53}"/>
              </a:ext>
            </a:extLst>
          </p:cNvPr>
          <p:cNvSpPr/>
          <p:nvPr/>
        </p:nvSpPr>
        <p:spPr>
          <a:xfrm>
            <a:off x="3352800" y="243693"/>
            <a:ext cx="11403806" cy="9799614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pic>
        <p:nvPicPr>
          <p:cNvPr id="19472" name="Picture 16">
            <a:extLst>
              <a:ext uri="{FF2B5EF4-FFF2-40B4-BE49-F238E27FC236}">
                <a16:creationId xmlns:a16="http://schemas.microsoft.com/office/drawing/2014/main" id="{0C4CDEDA-8049-4E03-8003-0C6836D734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3352" y="4228477"/>
            <a:ext cx="2702244" cy="2255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กล่องข้อความ 39">
            <a:extLst>
              <a:ext uri="{FF2B5EF4-FFF2-40B4-BE49-F238E27FC236}">
                <a16:creationId xmlns:a16="http://schemas.microsoft.com/office/drawing/2014/main" id="{ABAA29BC-D0DA-4F94-8F52-875B796871CB}"/>
              </a:ext>
            </a:extLst>
          </p:cNvPr>
          <p:cNvSpPr txBox="1"/>
          <p:nvPr/>
        </p:nvSpPr>
        <p:spPr>
          <a:xfrm>
            <a:off x="5043487" y="8278012"/>
            <a:ext cx="257174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i="0" dirty="0">
                <a:solidFill>
                  <a:srgbClr val="0089D1"/>
                </a:solidFill>
                <a:effectLst/>
                <a:latin typeface="Calibri" panose="020F0502020204030204" pitchFamily="34" charset="0"/>
              </a:rPr>
              <a:t>STANDARDIZE</a:t>
            </a:r>
            <a:endParaRPr lang="th-TH" sz="2800" dirty="0"/>
          </a:p>
        </p:txBody>
      </p:sp>
      <p:pic>
        <p:nvPicPr>
          <p:cNvPr id="19480" name="Picture 24">
            <a:extLst>
              <a:ext uri="{FF2B5EF4-FFF2-40B4-BE49-F238E27FC236}">
                <a16:creationId xmlns:a16="http://schemas.microsoft.com/office/drawing/2014/main" id="{7732A522-F110-4A4C-9675-A527D419F9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8170" y="7685135"/>
            <a:ext cx="1943100" cy="1123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82" name="Picture 26">
            <a:extLst>
              <a:ext uri="{FF2B5EF4-FFF2-40B4-BE49-F238E27FC236}">
                <a16:creationId xmlns:a16="http://schemas.microsoft.com/office/drawing/2014/main" id="{2D3B887B-73EA-4EBE-A3C0-7A5FCA224C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4205" y="6681141"/>
            <a:ext cx="2085975" cy="1636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84" name="Picture 28">
            <a:extLst>
              <a:ext uri="{FF2B5EF4-FFF2-40B4-BE49-F238E27FC236}">
                <a16:creationId xmlns:a16="http://schemas.microsoft.com/office/drawing/2014/main" id="{497AB4A1-2512-4CD1-A365-1CF41E326E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9496" y="8360288"/>
            <a:ext cx="2709861" cy="6976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86" name="Picture 30">
            <a:extLst>
              <a:ext uri="{FF2B5EF4-FFF2-40B4-BE49-F238E27FC236}">
                <a16:creationId xmlns:a16="http://schemas.microsoft.com/office/drawing/2014/main" id="{7F9443B5-ECE0-48E1-8203-83D7D1491C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27657" y="2884601"/>
            <a:ext cx="2257425" cy="1566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88" name="Picture 32">
            <a:extLst>
              <a:ext uri="{FF2B5EF4-FFF2-40B4-BE49-F238E27FC236}">
                <a16:creationId xmlns:a16="http://schemas.microsoft.com/office/drawing/2014/main" id="{021D34E9-B7F6-4E6A-BCA0-2ACDCAAC53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51565" y="5356273"/>
            <a:ext cx="971550" cy="1581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กล่องข้อความ 46">
            <a:extLst>
              <a:ext uri="{FF2B5EF4-FFF2-40B4-BE49-F238E27FC236}">
                <a16:creationId xmlns:a16="http://schemas.microsoft.com/office/drawing/2014/main" id="{FD8B682F-E5A2-4E40-9523-0C4954CFC956}"/>
              </a:ext>
            </a:extLst>
          </p:cNvPr>
          <p:cNvSpPr txBox="1"/>
          <p:nvPr/>
        </p:nvSpPr>
        <p:spPr>
          <a:xfrm>
            <a:off x="11899107" y="4594928"/>
            <a:ext cx="2085975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600" b="1" i="0" u="none" strike="noStrike" dirty="0">
                <a:solidFill>
                  <a:srgbClr val="D71A21"/>
                </a:solidFill>
                <a:effectLst/>
                <a:latin typeface="Calibri" panose="020F0502020204030204" pitchFamily="34" charset="0"/>
              </a:rPr>
              <a:t>SET IN ORDER</a:t>
            </a:r>
            <a:r>
              <a:rPr lang="en-US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​</a:t>
            </a:r>
            <a:endParaRPr lang="th-TH" dirty="0"/>
          </a:p>
        </p:txBody>
      </p:sp>
      <p:pic>
        <p:nvPicPr>
          <p:cNvPr id="19490" name="Picture 34">
            <a:extLst>
              <a:ext uri="{FF2B5EF4-FFF2-40B4-BE49-F238E27FC236}">
                <a16:creationId xmlns:a16="http://schemas.microsoft.com/office/drawing/2014/main" id="{015DA376-0187-4676-B733-30D9AD9A51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8663" y="647700"/>
            <a:ext cx="1838325" cy="2085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กล่องข้อความ 49">
            <a:extLst>
              <a:ext uri="{FF2B5EF4-FFF2-40B4-BE49-F238E27FC236}">
                <a16:creationId xmlns:a16="http://schemas.microsoft.com/office/drawing/2014/main" id="{08F6E25B-3D2B-4F1E-AD8A-71261E04A249}"/>
              </a:ext>
            </a:extLst>
          </p:cNvPr>
          <p:cNvSpPr txBox="1"/>
          <p:nvPr/>
        </p:nvSpPr>
        <p:spPr>
          <a:xfrm>
            <a:off x="8802292" y="2806102"/>
            <a:ext cx="1116806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600" b="1" i="0" dirty="0">
                <a:solidFill>
                  <a:srgbClr val="B01018"/>
                </a:solidFill>
                <a:effectLst/>
                <a:latin typeface="Calibri" panose="020F0502020204030204" pitchFamily="34" charset="0"/>
              </a:rPr>
              <a:t>SORT</a:t>
            </a:r>
            <a:endParaRPr lang="th-TH" sz="2600" dirty="0"/>
          </a:p>
        </p:txBody>
      </p:sp>
      <p:pic>
        <p:nvPicPr>
          <p:cNvPr id="19492" name="Picture 36">
            <a:extLst>
              <a:ext uri="{FF2B5EF4-FFF2-40B4-BE49-F238E27FC236}">
                <a16:creationId xmlns:a16="http://schemas.microsoft.com/office/drawing/2014/main" id="{17157E94-07ED-4451-B7F6-9D2A795086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9645" y="3036935"/>
            <a:ext cx="2257425" cy="1885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94" name="Picture 38">
            <a:extLst>
              <a:ext uri="{FF2B5EF4-FFF2-40B4-BE49-F238E27FC236}">
                <a16:creationId xmlns:a16="http://schemas.microsoft.com/office/drawing/2014/main" id="{AD3CA531-246A-4692-83D2-7D05535CCE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1338" y="4837160"/>
            <a:ext cx="2807496" cy="819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502" name="Picture 46">
            <a:extLst>
              <a:ext uri="{FF2B5EF4-FFF2-40B4-BE49-F238E27FC236}">
                <a16:creationId xmlns:a16="http://schemas.microsoft.com/office/drawing/2014/main" id="{1D0F7E03-2151-4C3D-9BE1-DA37A69658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1736" y="1678781"/>
            <a:ext cx="1321595" cy="1243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504" name="Picture 48">
            <a:extLst>
              <a:ext uri="{FF2B5EF4-FFF2-40B4-BE49-F238E27FC236}">
                <a16:creationId xmlns:a16="http://schemas.microsoft.com/office/drawing/2014/main" id="{8E114C64-3596-41EF-91B7-0B9D1AECCD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2320" y="1536748"/>
            <a:ext cx="1343025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7" name="กลุ่ม 26">
            <a:extLst>
              <a:ext uri="{FF2B5EF4-FFF2-40B4-BE49-F238E27FC236}">
                <a16:creationId xmlns:a16="http://schemas.microsoft.com/office/drawing/2014/main" id="{82EFBF95-DF78-4D01-92E8-64D5DB578C1B}"/>
              </a:ext>
            </a:extLst>
          </p:cNvPr>
          <p:cNvGrpSpPr/>
          <p:nvPr/>
        </p:nvGrpSpPr>
        <p:grpSpPr>
          <a:xfrm>
            <a:off x="5017294" y="5656310"/>
            <a:ext cx="2271712" cy="2590800"/>
            <a:chOff x="4893468" y="5427710"/>
            <a:chExt cx="2271712" cy="2590800"/>
          </a:xfrm>
        </p:grpSpPr>
        <p:pic>
          <p:nvPicPr>
            <p:cNvPr id="19474" name="Picture 18">
              <a:extLst>
                <a:ext uri="{FF2B5EF4-FFF2-40B4-BE49-F238E27FC236}">
                  <a16:creationId xmlns:a16="http://schemas.microsoft.com/office/drawing/2014/main" id="{E48D702F-96E3-4C33-8D65-90C16AE9356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17280" y="6523085"/>
              <a:ext cx="2247900" cy="14954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506" name="Picture 50">
              <a:extLst>
                <a:ext uri="{FF2B5EF4-FFF2-40B4-BE49-F238E27FC236}">
                  <a16:creationId xmlns:a16="http://schemas.microsoft.com/office/drawing/2014/main" id="{DB213E56-07FE-4BE3-90B5-982FABE65EC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7752" b="99225" l="9474" r="89474">
                          <a14:foregroundMark x1="60000" y1="82946" x2="60287" y2="83404"/>
                          <a14:backgroundMark x1="80000" y1="79070" x2="88421" y2="9922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r="-7368" b="-4264"/>
            <a:stretch/>
          </p:blipFill>
          <p:spPr bwMode="auto">
            <a:xfrm>
              <a:off x="4893468" y="5427710"/>
              <a:ext cx="971550" cy="12811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4" name="Picture 3">
            <a:extLst>
              <a:ext uri="{FF2B5EF4-FFF2-40B4-BE49-F238E27FC236}">
                <a16:creationId xmlns:a16="http://schemas.microsoft.com/office/drawing/2014/main" id="{BD32AE6E-1DCE-4C9E-8B9A-72F71E61D477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>
            <a:fillRect/>
          </a:stretch>
        </p:blipFill>
        <p:spPr>
          <a:xfrm rot="5400000" flipV="1">
            <a:off x="10278816" y="4530524"/>
            <a:ext cx="13287049" cy="2778201"/>
          </a:xfrm>
          <a:prstGeom prst="rect">
            <a:avLst/>
          </a:prstGeom>
        </p:spPr>
      </p:pic>
      <p:pic>
        <p:nvPicPr>
          <p:cNvPr id="65" name="Picture 3">
            <a:extLst>
              <a:ext uri="{FF2B5EF4-FFF2-40B4-BE49-F238E27FC236}">
                <a16:creationId xmlns:a16="http://schemas.microsoft.com/office/drawing/2014/main" id="{B4EDDBF7-00E9-441D-9BEC-85BFEC8DCAE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>
            <a:fillRect/>
          </a:stretch>
        </p:blipFill>
        <p:spPr>
          <a:xfrm rot="16200000" flipV="1">
            <a:off x="-5258111" y="3748901"/>
            <a:ext cx="13287049" cy="2778201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9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9164952" y="4477925"/>
            <a:ext cx="8136252" cy="5102312"/>
            <a:chOff x="0" y="0"/>
            <a:chExt cx="3513667" cy="2203450"/>
          </a:xfrm>
        </p:grpSpPr>
        <p:sp>
          <p:nvSpPr>
            <p:cNvPr id="3" name="Freeform 3"/>
            <p:cNvSpPr/>
            <p:nvPr/>
          </p:nvSpPr>
          <p:spPr>
            <a:xfrm>
              <a:off x="12700" y="12700"/>
              <a:ext cx="3488267" cy="2178050"/>
            </a:xfrm>
            <a:custGeom>
              <a:avLst/>
              <a:gdLst/>
              <a:ahLst/>
              <a:cxnLst/>
              <a:rect l="l" t="t" r="r" b="b"/>
              <a:pathLst>
                <a:path w="3488267" h="2178050">
                  <a:moveTo>
                    <a:pt x="3488267" y="2178050"/>
                  </a:moveTo>
                  <a:lnTo>
                    <a:pt x="1088390" y="2178050"/>
                  </a:lnTo>
                  <a:cubicBezTo>
                    <a:pt x="487680" y="2178050"/>
                    <a:pt x="0" y="1690370"/>
                    <a:pt x="0" y="1088390"/>
                  </a:cubicBezTo>
                  <a:lnTo>
                    <a:pt x="0" y="1088390"/>
                  </a:lnTo>
                  <a:cubicBezTo>
                    <a:pt x="0" y="487680"/>
                    <a:pt x="487680" y="0"/>
                    <a:pt x="1088390" y="0"/>
                  </a:cubicBezTo>
                  <a:lnTo>
                    <a:pt x="3488267" y="0"/>
                  </a:lnTo>
                  <a:lnTo>
                    <a:pt x="3488267" y="2178050"/>
                  </a:lnTo>
                  <a:close/>
                </a:path>
              </a:pathLst>
            </a:custGeom>
            <a:solidFill>
              <a:srgbClr val="84947F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3513667" cy="2203450"/>
            </a:xfrm>
            <a:custGeom>
              <a:avLst/>
              <a:gdLst/>
              <a:ahLst/>
              <a:cxnLst/>
              <a:rect l="l" t="t" r="r" b="b"/>
              <a:pathLst>
                <a:path w="3513667" h="2203450">
                  <a:moveTo>
                    <a:pt x="3513667" y="2203450"/>
                  </a:moveTo>
                  <a:lnTo>
                    <a:pt x="1101090" y="2203450"/>
                  </a:lnTo>
                  <a:cubicBezTo>
                    <a:pt x="494030" y="2203450"/>
                    <a:pt x="0" y="1709420"/>
                    <a:pt x="0" y="1101090"/>
                  </a:cubicBezTo>
                  <a:cubicBezTo>
                    <a:pt x="0" y="494030"/>
                    <a:pt x="494030" y="0"/>
                    <a:pt x="1101090" y="0"/>
                  </a:cubicBezTo>
                  <a:lnTo>
                    <a:pt x="3513667" y="0"/>
                  </a:lnTo>
                  <a:lnTo>
                    <a:pt x="3513667" y="2203450"/>
                  </a:lnTo>
                  <a:close/>
                  <a:moveTo>
                    <a:pt x="1101090" y="25400"/>
                  </a:moveTo>
                  <a:cubicBezTo>
                    <a:pt x="508000" y="25400"/>
                    <a:pt x="25400" y="508000"/>
                    <a:pt x="25400" y="1101090"/>
                  </a:cubicBezTo>
                  <a:cubicBezTo>
                    <a:pt x="25400" y="1694180"/>
                    <a:pt x="508000" y="2176780"/>
                    <a:pt x="1101090" y="2176780"/>
                  </a:cubicBezTo>
                  <a:lnTo>
                    <a:pt x="3488267" y="2176780"/>
                  </a:lnTo>
                  <a:lnTo>
                    <a:pt x="3488267" y="25400"/>
                  </a:lnTo>
                  <a:lnTo>
                    <a:pt x="1101090" y="25400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rgbClr val="000000"/>
              </a:solidFill>
            </a:ln>
          </p:spPr>
        </p:sp>
      </p:grpSp>
      <p:grpSp>
        <p:nvGrpSpPr>
          <p:cNvPr id="5" name="Group 5"/>
          <p:cNvGrpSpPr/>
          <p:nvPr/>
        </p:nvGrpSpPr>
        <p:grpSpPr>
          <a:xfrm>
            <a:off x="1063874" y="4477925"/>
            <a:ext cx="8136252" cy="5102312"/>
            <a:chOff x="0" y="0"/>
            <a:chExt cx="3513667" cy="2203450"/>
          </a:xfrm>
        </p:grpSpPr>
        <p:sp>
          <p:nvSpPr>
            <p:cNvPr id="6" name="Freeform 6"/>
            <p:cNvSpPr/>
            <p:nvPr/>
          </p:nvSpPr>
          <p:spPr>
            <a:xfrm>
              <a:off x="12700" y="12700"/>
              <a:ext cx="3488267" cy="2178050"/>
            </a:xfrm>
            <a:custGeom>
              <a:avLst/>
              <a:gdLst/>
              <a:ahLst/>
              <a:cxnLst/>
              <a:rect l="l" t="t" r="r" b="b"/>
              <a:pathLst>
                <a:path w="3488267" h="2178050">
                  <a:moveTo>
                    <a:pt x="3488267" y="2178050"/>
                  </a:moveTo>
                  <a:lnTo>
                    <a:pt x="1088390" y="2178050"/>
                  </a:lnTo>
                  <a:cubicBezTo>
                    <a:pt x="487680" y="2178050"/>
                    <a:pt x="0" y="1690370"/>
                    <a:pt x="0" y="1088390"/>
                  </a:cubicBezTo>
                  <a:lnTo>
                    <a:pt x="0" y="1088390"/>
                  </a:lnTo>
                  <a:cubicBezTo>
                    <a:pt x="0" y="487680"/>
                    <a:pt x="487680" y="0"/>
                    <a:pt x="1088390" y="0"/>
                  </a:cubicBezTo>
                  <a:lnTo>
                    <a:pt x="3488267" y="0"/>
                  </a:lnTo>
                  <a:lnTo>
                    <a:pt x="3488267" y="2178050"/>
                  </a:lnTo>
                  <a:close/>
                </a:path>
              </a:pathLst>
            </a:custGeom>
            <a:solidFill>
              <a:srgbClr val="575B42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0" y="0"/>
              <a:ext cx="3513667" cy="2203450"/>
            </a:xfrm>
            <a:custGeom>
              <a:avLst/>
              <a:gdLst/>
              <a:ahLst/>
              <a:cxnLst/>
              <a:rect l="l" t="t" r="r" b="b"/>
              <a:pathLst>
                <a:path w="3513667" h="2203450">
                  <a:moveTo>
                    <a:pt x="3513667" y="2203450"/>
                  </a:moveTo>
                  <a:lnTo>
                    <a:pt x="1101090" y="2203450"/>
                  </a:lnTo>
                  <a:cubicBezTo>
                    <a:pt x="494030" y="2203450"/>
                    <a:pt x="0" y="1709420"/>
                    <a:pt x="0" y="1101090"/>
                  </a:cubicBezTo>
                  <a:cubicBezTo>
                    <a:pt x="0" y="494030"/>
                    <a:pt x="494030" y="0"/>
                    <a:pt x="1101090" y="0"/>
                  </a:cubicBezTo>
                  <a:lnTo>
                    <a:pt x="3513667" y="0"/>
                  </a:lnTo>
                  <a:lnTo>
                    <a:pt x="3513667" y="2203450"/>
                  </a:lnTo>
                  <a:close/>
                  <a:moveTo>
                    <a:pt x="1101090" y="25400"/>
                  </a:moveTo>
                  <a:cubicBezTo>
                    <a:pt x="508000" y="25400"/>
                    <a:pt x="25400" y="508000"/>
                    <a:pt x="25400" y="1101090"/>
                  </a:cubicBezTo>
                  <a:cubicBezTo>
                    <a:pt x="25400" y="1694180"/>
                    <a:pt x="508000" y="2176780"/>
                    <a:pt x="1101090" y="2176780"/>
                  </a:cubicBezTo>
                  <a:lnTo>
                    <a:pt x="3488267" y="2176780"/>
                  </a:lnTo>
                  <a:lnTo>
                    <a:pt x="3488267" y="25400"/>
                  </a:lnTo>
                  <a:lnTo>
                    <a:pt x="1101090" y="25400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rgbClr val="000000"/>
              </a:solidFill>
            </a:ln>
          </p:spPr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6648970" y="4477925"/>
            <a:ext cx="5102312" cy="5102312"/>
          </a:xfrm>
          <a:prstGeom prst="rect">
            <a:avLst/>
          </a:prstGeom>
        </p:spPr>
      </p:pic>
      <p:sp>
        <p:nvSpPr>
          <p:cNvPr id="9" name="AutoShape 9"/>
          <p:cNvSpPr/>
          <p:nvPr/>
        </p:nvSpPr>
        <p:spPr>
          <a:xfrm>
            <a:off x="-360501" y="1284593"/>
            <a:ext cx="18648501" cy="0"/>
          </a:xfrm>
          <a:prstGeom prst="line">
            <a:avLst/>
          </a:prstGeom>
          <a:ln w="9525" cap="rnd">
            <a:solidFill>
              <a:schemeClr val="bg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" name="TextBox 14"/>
          <p:cNvSpPr txBox="1"/>
          <p:nvPr/>
        </p:nvSpPr>
        <p:spPr>
          <a:xfrm>
            <a:off x="1028700" y="718820"/>
            <a:ext cx="5499726" cy="2934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20"/>
              </a:lnSpc>
            </a:pPr>
            <a:r>
              <a:rPr lang="en-US" sz="1800" dirty="0">
                <a:solidFill>
                  <a:schemeClr val="bg2"/>
                </a:solidFill>
                <a:latin typeface="Public Sans"/>
              </a:rPr>
              <a:t>What is 5s?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3820417" y="2210821"/>
            <a:ext cx="10647166" cy="1728239"/>
            <a:chOff x="0" y="133349"/>
            <a:chExt cx="14196222" cy="2304318"/>
          </a:xfrm>
        </p:grpSpPr>
        <p:sp>
          <p:nvSpPr>
            <p:cNvPr id="16" name="TextBox 16"/>
            <p:cNvSpPr txBox="1"/>
            <p:nvPr/>
          </p:nvSpPr>
          <p:spPr>
            <a:xfrm>
              <a:off x="0" y="133349"/>
              <a:ext cx="14196222" cy="14362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000"/>
                </a:lnSpc>
              </a:pPr>
              <a:r>
                <a:rPr lang="en-US" sz="8000" dirty="0">
                  <a:solidFill>
                    <a:schemeClr val="bg2"/>
                  </a:solidFill>
                  <a:latin typeface="Hatton Bold" panose="020B0604020202020204" charset="0"/>
                </a:rPr>
                <a:t>SORT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1832374"/>
              <a:ext cx="14196222" cy="6052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40"/>
                </a:lnSpc>
              </a:pPr>
              <a:r>
                <a:rPr lang="en-US" sz="2800" dirty="0">
                  <a:solidFill>
                    <a:schemeClr val="bg2"/>
                  </a:solidFill>
                  <a:latin typeface="Hatton Bold" panose="020B0604020202020204" charset="0"/>
                </a:rPr>
                <a:t>Example</a:t>
              </a:r>
            </a:p>
          </p:txBody>
        </p:sp>
      </p:grpSp>
      <p:pic>
        <p:nvPicPr>
          <p:cNvPr id="20" name="Picture 10">
            <a:extLst>
              <a:ext uri="{FF2B5EF4-FFF2-40B4-BE49-F238E27FC236}">
                <a16:creationId xmlns:a16="http://schemas.microsoft.com/office/drawing/2014/main" id="{3C752DA1-F1BA-44FB-AC4D-FFD1C03A61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220" b="99085" l="10000" r="90000">
                        <a14:foregroundMark x1="57391" y1="10366" x2="53478" y2="1829"/>
                        <a14:foregroundMark x1="56957" y1="87805" x2="57391" y2="95427"/>
                        <a14:foregroundMark x1="48261" y1="96951" x2="45217" y2="99085"/>
                        <a14:foregroundMark x1="57391" y1="97866" x2="58261" y2="99085"/>
                        <a14:foregroundMark x1="56087" y1="97256" x2="56087" y2="9878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6404" y="5338393"/>
            <a:ext cx="2371087" cy="3381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74" name="Picture 2">
            <a:extLst>
              <a:ext uri="{FF2B5EF4-FFF2-40B4-BE49-F238E27FC236}">
                <a16:creationId xmlns:a16="http://schemas.microsoft.com/office/drawing/2014/main" id="{E43090DD-FCBA-43F1-BBA5-22C631E411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52739" y="5159069"/>
            <a:ext cx="3829050" cy="3800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76" name="Picture 4">
            <a:extLst>
              <a:ext uri="{FF2B5EF4-FFF2-40B4-BE49-F238E27FC236}">
                <a16:creationId xmlns:a16="http://schemas.microsoft.com/office/drawing/2014/main" id="{56AEE1C0-A1E6-4E07-8502-AD88A1E87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5364" y="4795468"/>
            <a:ext cx="1104900" cy="1085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96" name="Picture 24">
            <a:extLst>
              <a:ext uri="{FF2B5EF4-FFF2-40B4-BE49-F238E27FC236}">
                <a16:creationId xmlns:a16="http://schemas.microsoft.com/office/drawing/2014/main" id="{A7C375A5-61CB-49F8-9D14-74A9040BE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7479" y="6087856"/>
            <a:ext cx="2893342" cy="2958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98" name="Picture 26">
            <a:extLst>
              <a:ext uri="{FF2B5EF4-FFF2-40B4-BE49-F238E27FC236}">
                <a16:creationId xmlns:a16="http://schemas.microsoft.com/office/drawing/2014/main" id="{49DFA03E-10CA-455A-8EB0-5C0F073B36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5921" b="89803" l="9836" r="89836">
                        <a14:backgroundMark x1="61311" y1="22368" x2="66557" y2="32566"/>
                        <a14:backgroundMark x1="57705" y1="21711" x2="65574" y2="53947"/>
                        <a14:backgroundMark x1="57705" y1="27303" x2="79344" y2="23684"/>
                        <a14:backgroundMark x1="43934" y1="11842" x2="40656" y2="7895"/>
                        <a14:backgroundMark x1="43607" y1="13816" x2="43607" y2="11513"/>
                        <a14:backgroundMark x1="41967" y1="9868" x2="40984" y2="9868"/>
                        <a14:backgroundMark x1="40656" y1="10526" x2="40656" y2="10526"/>
                        <a14:backgroundMark x1="42623" y1="8553" x2="41639" y2="10855"/>
                        <a14:backgroundMark x1="41967" y1="6579" x2="40656" y2="1184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2445" y="6543830"/>
            <a:ext cx="2760351" cy="2751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700" name="Picture 28">
            <a:extLst>
              <a:ext uri="{FF2B5EF4-FFF2-40B4-BE49-F238E27FC236}">
                <a16:creationId xmlns:a16="http://schemas.microsoft.com/office/drawing/2014/main" id="{C8C80509-C864-4CDF-BA9F-B7B959987D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7649" y="4868562"/>
            <a:ext cx="1566147" cy="1559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รูปภาพ 28">
            <a:extLst>
              <a:ext uri="{FF2B5EF4-FFF2-40B4-BE49-F238E27FC236}">
                <a16:creationId xmlns:a16="http://schemas.microsoft.com/office/drawing/2014/main" id="{7BB653FF-D1FC-42F6-BEA8-32F278BED27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454006" y="6619816"/>
            <a:ext cx="1828958" cy="1996613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9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>
            <a:off x="1063874" y="4477925"/>
            <a:ext cx="8136252" cy="5102312"/>
            <a:chOff x="0" y="0"/>
            <a:chExt cx="3513667" cy="2203450"/>
          </a:xfrm>
        </p:grpSpPr>
        <p:sp>
          <p:nvSpPr>
            <p:cNvPr id="6" name="Freeform 6"/>
            <p:cNvSpPr/>
            <p:nvPr/>
          </p:nvSpPr>
          <p:spPr>
            <a:xfrm>
              <a:off x="12700" y="12700"/>
              <a:ext cx="3488267" cy="2178050"/>
            </a:xfrm>
            <a:custGeom>
              <a:avLst/>
              <a:gdLst/>
              <a:ahLst/>
              <a:cxnLst/>
              <a:rect l="l" t="t" r="r" b="b"/>
              <a:pathLst>
                <a:path w="3488267" h="2178050">
                  <a:moveTo>
                    <a:pt x="3488267" y="2178050"/>
                  </a:moveTo>
                  <a:lnTo>
                    <a:pt x="1088390" y="2178050"/>
                  </a:lnTo>
                  <a:cubicBezTo>
                    <a:pt x="487680" y="2178050"/>
                    <a:pt x="0" y="1690370"/>
                    <a:pt x="0" y="1088390"/>
                  </a:cubicBezTo>
                  <a:lnTo>
                    <a:pt x="0" y="1088390"/>
                  </a:lnTo>
                  <a:cubicBezTo>
                    <a:pt x="0" y="487680"/>
                    <a:pt x="487680" y="0"/>
                    <a:pt x="1088390" y="0"/>
                  </a:cubicBezTo>
                  <a:lnTo>
                    <a:pt x="3488267" y="0"/>
                  </a:lnTo>
                  <a:lnTo>
                    <a:pt x="3488267" y="2178050"/>
                  </a:lnTo>
                  <a:close/>
                </a:path>
              </a:pathLst>
            </a:custGeom>
            <a:solidFill>
              <a:srgbClr val="575B42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0" y="0"/>
              <a:ext cx="3513667" cy="2203450"/>
            </a:xfrm>
            <a:custGeom>
              <a:avLst/>
              <a:gdLst/>
              <a:ahLst/>
              <a:cxnLst/>
              <a:rect l="l" t="t" r="r" b="b"/>
              <a:pathLst>
                <a:path w="3513667" h="2203450">
                  <a:moveTo>
                    <a:pt x="3513667" y="2203450"/>
                  </a:moveTo>
                  <a:lnTo>
                    <a:pt x="1101090" y="2203450"/>
                  </a:lnTo>
                  <a:cubicBezTo>
                    <a:pt x="494030" y="2203450"/>
                    <a:pt x="0" y="1709420"/>
                    <a:pt x="0" y="1101090"/>
                  </a:cubicBezTo>
                  <a:cubicBezTo>
                    <a:pt x="0" y="494030"/>
                    <a:pt x="494030" y="0"/>
                    <a:pt x="1101090" y="0"/>
                  </a:cubicBezTo>
                  <a:lnTo>
                    <a:pt x="3513667" y="0"/>
                  </a:lnTo>
                  <a:lnTo>
                    <a:pt x="3513667" y="2203450"/>
                  </a:lnTo>
                  <a:close/>
                  <a:moveTo>
                    <a:pt x="1101090" y="25400"/>
                  </a:moveTo>
                  <a:cubicBezTo>
                    <a:pt x="508000" y="25400"/>
                    <a:pt x="25400" y="508000"/>
                    <a:pt x="25400" y="1101090"/>
                  </a:cubicBezTo>
                  <a:cubicBezTo>
                    <a:pt x="25400" y="1694180"/>
                    <a:pt x="508000" y="2176780"/>
                    <a:pt x="1101090" y="2176780"/>
                  </a:cubicBezTo>
                  <a:lnTo>
                    <a:pt x="3488267" y="2176780"/>
                  </a:lnTo>
                  <a:lnTo>
                    <a:pt x="3488267" y="25400"/>
                  </a:lnTo>
                  <a:lnTo>
                    <a:pt x="1101090" y="25400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rgbClr val="000000"/>
              </a:solidFill>
            </a:ln>
          </p:spPr>
        </p:sp>
      </p:grpSp>
      <p:sp>
        <p:nvSpPr>
          <p:cNvPr id="10" name="สี่เหลี่ยมผืนผ้า 9">
            <a:extLst>
              <a:ext uri="{FF2B5EF4-FFF2-40B4-BE49-F238E27FC236}">
                <a16:creationId xmlns:a16="http://schemas.microsoft.com/office/drawing/2014/main" id="{BAB3D15C-6FCB-4B99-A673-974BD4160F1E}"/>
              </a:ext>
            </a:extLst>
          </p:cNvPr>
          <p:cNvSpPr/>
          <p:nvPr/>
        </p:nvSpPr>
        <p:spPr>
          <a:xfrm>
            <a:off x="3276600" y="4620736"/>
            <a:ext cx="5846449" cy="49300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grpSp>
        <p:nvGrpSpPr>
          <p:cNvPr id="2" name="Group 2"/>
          <p:cNvGrpSpPr/>
          <p:nvPr/>
        </p:nvGrpSpPr>
        <p:grpSpPr>
          <a:xfrm rot="-10800000">
            <a:off x="9164952" y="4477925"/>
            <a:ext cx="8136252" cy="5102312"/>
            <a:chOff x="0" y="0"/>
            <a:chExt cx="3513667" cy="2203450"/>
          </a:xfrm>
        </p:grpSpPr>
        <p:sp>
          <p:nvSpPr>
            <p:cNvPr id="3" name="Freeform 3"/>
            <p:cNvSpPr/>
            <p:nvPr/>
          </p:nvSpPr>
          <p:spPr>
            <a:xfrm>
              <a:off x="12700" y="12700"/>
              <a:ext cx="3488267" cy="2178050"/>
            </a:xfrm>
            <a:custGeom>
              <a:avLst/>
              <a:gdLst/>
              <a:ahLst/>
              <a:cxnLst/>
              <a:rect l="l" t="t" r="r" b="b"/>
              <a:pathLst>
                <a:path w="3488267" h="2178050">
                  <a:moveTo>
                    <a:pt x="3488267" y="2178050"/>
                  </a:moveTo>
                  <a:lnTo>
                    <a:pt x="1088390" y="2178050"/>
                  </a:lnTo>
                  <a:cubicBezTo>
                    <a:pt x="487680" y="2178050"/>
                    <a:pt x="0" y="1690370"/>
                    <a:pt x="0" y="1088390"/>
                  </a:cubicBezTo>
                  <a:lnTo>
                    <a:pt x="0" y="1088390"/>
                  </a:lnTo>
                  <a:cubicBezTo>
                    <a:pt x="0" y="487680"/>
                    <a:pt x="487680" y="0"/>
                    <a:pt x="1088390" y="0"/>
                  </a:cubicBezTo>
                  <a:lnTo>
                    <a:pt x="3488267" y="0"/>
                  </a:lnTo>
                  <a:lnTo>
                    <a:pt x="3488267" y="2178050"/>
                  </a:lnTo>
                  <a:close/>
                </a:path>
              </a:pathLst>
            </a:custGeom>
            <a:solidFill>
              <a:srgbClr val="84947F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3513667" cy="2203450"/>
            </a:xfrm>
            <a:custGeom>
              <a:avLst/>
              <a:gdLst/>
              <a:ahLst/>
              <a:cxnLst/>
              <a:rect l="l" t="t" r="r" b="b"/>
              <a:pathLst>
                <a:path w="3513667" h="2203450">
                  <a:moveTo>
                    <a:pt x="3513667" y="2203450"/>
                  </a:moveTo>
                  <a:lnTo>
                    <a:pt x="1101090" y="2203450"/>
                  </a:lnTo>
                  <a:cubicBezTo>
                    <a:pt x="494030" y="2203450"/>
                    <a:pt x="0" y="1709420"/>
                    <a:pt x="0" y="1101090"/>
                  </a:cubicBezTo>
                  <a:cubicBezTo>
                    <a:pt x="0" y="494030"/>
                    <a:pt x="494030" y="0"/>
                    <a:pt x="1101090" y="0"/>
                  </a:cubicBezTo>
                  <a:lnTo>
                    <a:pt x="3513667" y="0"/>
                  </a:lnTo>
                  <a:lnTo>
                    <a:pt x="3513667" y="2203450"/>
                  </a:lnTo>
                  <a:close/>
                  <a:moveTo>
                    <a:pt x="1101090" y="25400"/>
                  </a:moveTo>
                  <a:cubicBezTo>
                    <a:pt x="508000" y="25400"/>
                    <a:pt x="25400" y="508000"/>
                    <a:pt x="25400" y="1101090"/>
                  </a:cubicBezTo>
                  <a:cubicBezTo>
                    <a:pt x="25400" y="1694180"/>
                    <a:pt x="508000" y="2176780"/>
                    <a:pt x="1101090" y="2176780"/>
                  </a:cubicBezTo>
                  <a:lnTo>
                    <a:pt x="3488267" y="2176780"/>
                  </a:lnTo>
                  <a:lnTo>
                    <a:pt x="3488267" y="25400"/>
                  </a:lnTo>
                  <a:lnTo>
                    <a:pt x="1101090" y="25400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rgbClr val="000000"/>
              </a:solidFill>
            </a:ln>
          </p:spPr>
        </p:sp>
      </p:grpSp>
      <p:sp>
        <p:nvSpPr>
          <p:cNvPr id="9" name="AutoShape 9"/>
          <p:cNvSpPr/>
          <p:nvPr/>
        </p:nvSpPr>
        <p:spPr>
          <a:xfrm>
            <a:off x="-360501" y="1284593"/>
            <a:ext cx="18648501" cy="0"/>
          </a:xfrm>
          <a:prstGeom prst="line">
            <a:avLst/>
          </a:prstGeom>
          <a:ln w="9525" cap="rnd">
            <a:solidFill>
              <a:schemeClr val="bg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" name="TextBox 14"/>
          <p:cNvSpPr txBox="1"/>
          <p:nvPr/>
        </p:nvSpPr>
        <p:spPr>
          <a:xfrm>
            <a:off x="1028700" y="718820"/>
            <a:ext cx="5499726" cy="2934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20"/>
              </a:lnSpc>
            </a:pPr>
            <a:r>
              <a:rPr lang="en-US" sz="1800" dirty="0">
                <a:solidFill>
                  <a:schemeClr val="bg2"/>
                </a:solidFill>
                <a:latin typeface="Public Sans"/>
              </a:rPr>
              <a:t>What is 5s?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3820417" y="2210821"/>
            <a:ext cx="10647166" cy="1728239"/>
            <a:chOff x="0" y="133349"/>
            <a:chExt cx="14196222" cy="2304318"/>
          </a:xfrm>
        </p:grpSpPr>
        <p:sp>
          <p:nvSpPr>
            <p:cNvPr id="16" name="TextBox 16"/>
            <p:cNvSpPr txBox="1"/>
            <p:nvPr/>
          </p:nvSpPr>
          <p:spPr>
            <a:xfrm>
              <a:off x="0" y="133349"/>
              <a:ext cx="14196222" cy="14362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000"/>
                </a:lnSpc>
              </a:pPr>
              <a:r>
                <a:rPr lang="en-US" sz="8000" dirty="0">
                  <a:solidFill>
                    <a:schemeClr val="bg2"/>
                  </a:solidFill>
                  <a:latin typeface="Hatton Bold" panose="020B0604020202020204" charset="0"/>
                </a:rPr>
                <a:t>SET IN ORDER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1832374"/>
              <a:ext cx="14196222" cy="6052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40"/>
                </a:lnSpc>
              </a:pPr>
              <a:r>
                <a:rPr lang="en-US" sz="2800" dirty="0">
                  <a:solidFill>
                    <a:schemeClr val="bg2"/>
                  </a:solidFill>
                  <a:latin typeface="Hatton Bold" panose="020B0604020202020204" charset="0"/>
                </a:rPr>
                <a:t>Example</a:t>
              </a:r>
            </a:p>
          </p:txBody>
        </p:sp>
      </p:grpSp>
      <p:pic>
        <p:nvPicPr>
          <p:cNvPr id="29698" name="Picture 2">
            <a:extLst>
              <a:ext uri="{FF2B5EF4-FFF2-40B4-BE49-F238E27FC236}">
                <a16:creationId xmlns:a16="http://schemas.microsoft.com/office/drawing/2014/main" id="{E66C4B48-CFCE-4BCF-AE2C-FF425F7B01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8377" y="4620736"/>
            <a:ext cx="11190528" cy="4930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941520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9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>
            <a:off x="1063874" y="4477925"/>
            <a:ext cx="8136252" cy="5102312"/>
            <a:chOff x="0" y="0"/>
            <a:chExt cx="3513667" cy="2203450"/>
          </a:xfrm>
        </p:grpSpPr>
        <p:sp>
          <p:nvSpPr>
            <p:cNvPr id="6" name="Freeform 6"/>
            <p:cNvSpPr/>
            <p:nvPr/>
          </p:nvSpPr>
          <p:spPr>
            <a:xfrm>
              <a:off x="12700" y="12700"/>
              <a:ext cx="3488267" cy="2178050"/>
            </a:xfrm>
            <a:custGeom>
              <a:avLst/>
              <a:gdLst/>
              <a:ahLst/>
              <a:cxnLst/>
              <a:rect l="l" t="t" r="r" b="b"/>
              <a:pathLst>
                <a:path w="3488267" h="2178050">
                  <a:moveTo>
                    <a:pt x="3488267" y="2178050"/>
                  </a:moveTo>
                  <a:lnTo>
                    <a:pt x="1088390" y="2178050"/>
                  </a:lnTo>
                  <a:cubicBezTo>
                    <a:pt x="487680" y="2178050"/>
                    <a:pt x="0" y="1690370"/>
                    <a:pt x="0" y="1088390"/>
                  </a:cubicBezTo>
                  <a:lnTo>
                    <a:pt x="0" y="1088390"/>
                  </a:lnTo>
                  <a:cubicBezTo>
                    <a:pt x="0" y="487680"/>
                    <a:pt x="487680" y="0"/>
                    <a:pt x="1088390" y="0"/>
                  </a:cubicBezTo>
                  <a:lnTo>
                    <a:pt x="3488267" y="0"/>
                  </a:lnTo>
                  <a:lnTo>
                    <a:pt x="3488267" y="2178050"/>
                  </a:lnTo>
                  <a:close/>
                </a:path>
              </a:pathLst>
            </a:custGeom>
            <a:solidFill>
              <a:srgbClr val="575B42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0" y="0"/>
              <a:ext cx="3513667" cy="2203450"/>
            </a:xfrm>
            <a:custGeom>
              <a:avLst/>
              <a:gdLst/>
              <a:ahLst/>
              <a:cxnLst/>
              <a:rect l="l" t="t" r="r" b="b"/>
              <a:pathLst>
                <a:path w="3513667" h="2203450">
                  <a:moveTo>
                    <a:pt x="3513667" y="2203450"/>
                  </a:moveTo>
                  <a:lnTo>
                    <a:pt x="1101090" y="2203450"/>
                  </a:lnTo>
                  <a:cubicBezTo>
                    <a:pt x="494030" y="2203450"/>
                    <a:pt x="0" y="1709420"/>
                    <a:pt x="0" y="1101090"/>
                  </a:cubicBezTo>
                  <a:cubicBezTo>
                    <a:pt x="0" y="494030"/>
                    <a:pt x="494030" y="0"/>
                    <a:pt x="1101090" y="0"/>
                  </a:cubicBezTo>
                  <a:lnTo>
                    <a:pt x="3513667" y="0"/>
                  </a:lnTo>
                  <a:lnTo>
                    <a:pt x="3513667" y="2203450"/>
                  </a:lnTo>
                  <a:close/>
                  <a:moveTo>
                    <a:pt x="1101090" y="25400"/>
                  </a:moveTo>
                  <a:cubicBezTo>
                    <a:pt x="508000" y="25400"/>
                    <a:pt x="25400" y="508000"/>
                    <a:pt x="25400" y="1101090"/>
                  </a:cubicBezTo>
                  <a:cubicBezTo>
                    <a:pt x="25400" y="1694180"/>
                    <a:pt x="508000" y="2176780"/>
                    <a:pt x="1101090" y="2176780"/>
                  </a:cubicBezTo>
                  <a:lnTo>
                    <a:pt x="3488267" y="2176780"/>
                  </a:lnTo>
                  <a:lnTo>
                    <a:pt x="3488267" y="25400"/>
                  </a:lnTo>
                  <a:lnTo>
                    <a:pt x="1101090" y="25400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rgbClr val="000000"/>
              </a:solidFill>
            </a:ln>
          </p:spPr>
        </p:sp>
      </p:grpSp>
      <p:grpSp>
        <p:nvGrpSpPr>
          <p:cNvPr id="2" name="Group 2"/>
          <p:cNvGrpSpPr/>
          <p:nvPr/>
        </p:nvGrpSpPr>
        <p:grpSpPr>
          <a:xfrm rot="-10800000">
            <a:off x="9164952" y="4477925"/>
            <a:ext cx="8136252" cy="5102312"/>
            <a:chOff x="0" y="0"/>
            <a:chExt cx="3513667" cy="2203450"/>
          </a:xfrm>
        </p:grpSpPr>
        <p:sp>
          <p:nvSpPr>
            <p:cNvPr id="3" name="Freeform 3"/>
            <p:cNvSpPr/>
            <p:nvPr/>
          </p:nvSpPr>
          <p:spPr>
            <a:xfrm>
              <a:off x="12700" y="12700"/>
              <a:ext cx="3488267" cy="2178050"/>
            </a:xfrm>
            <a:custGeom>
              <a:avLst/>
              <a:gdLst/>
              <a:ahLst/>
              <a:cxnLst/>
              <a:rect l="l" t="t" r="r" b="b"/>
              <a:pathLst>
                <a:path w="3488267" h="2178050">
                  <a:moveTo>
                    <a:pt x="3488267" y="2178050"/>
                  </a:moveTo>
                  <a:lnTo>
                    <a:pt x="1088390" y="2178050"/>
                  </a:lnTo>
                  <a:cubicBezTo>
                    <a:pt x="487680" y="2178050"/>
                    <a:pt x="0" y="1690370"/>
                    <a:pt x="0" y="1088390"/>
                  </a:cubicBezTo>
                  <a:lnTo>
                    <a:pt x="0" y="1088390"/>
                  </a:lnTo>
                  <a:cubicBezTo>
                    <a:pt x="0" y="487680"/>
                    <a:pt x="487680" y="0"/>
                    <a:pt x="1088390" y="0"/>
                  </a:cubicBezTo>
                  <a:lnTo>
                    <a:pt x="3488267" y="0"/>
                  </a:lnTo>
                  <a:lnTo>
                    <a:pt x="3488267" y="2178050"/>
                  </a:lnTo>
                  <a:close/>
                </a:path>
              </a:pathLst>
            </a:custGeom>
            <a:solidFill>
              <a:srgbClr val="84947F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3513667" cy="2203450"/>
            </a:xfrm>
            <a:custGeom>
              <a:avLst/>
              <a:gdLst/>
              <a:ahLst/>
              <a:cxnLst/>
              <a:rect l="l" t="t" r="r" b="b"/>
              <a:pathLst>
                <a:path w="3513667" h="2203450">
                  <a:moveTo>
                    <a:pt x="3513667" y="2203450"/>
                  </a:moveTo>
                  <a:lnTo>
                    <a:pt x="1101090" y="2203450"/>
                  </a:lnTo>
                  <a:cubicBezTo>
                    <a:pt x="494030" y="2203450"/>
                    <a:pt x="0" y="1709420"/>
                    <a:pt x="0" y="1101090"/>
                  </a:cubicBezTo>
                  <a:cubicBezTo>
                    <a:pt x="0" y="494030"/>
                    <a:pt x="494030" y="0"/>
                    <a:pt x="1101090" y="0"/>
                  </a:cubicBezTo>
                  <a:lnTo>
                    <a:pt x="3513667" y="0"/>
                  </a:lnTo>
                  <a:lnTo>
                    <a:pt x="3513667" y="2203450"/>
                  </a:lnTo>
                  <a:close/>
                  <a:moveTo>
                    <a:pt x="1101090" y="25400"/>
                  </a:moveTo>
                  <a:cubicBezTo>
                    <a:pt x="508000" y="25400"/>
                    <a:pt x="25400" y="508000"/>
                    <a:pt x="25400" y="1101090"/>
                  </a:cubicBezTo>
                  <a:cubicBezTo>
                    <a:pt x="25400" y="1694180"/>
                    <a:pt x="508000" y="2176780"/>
                    <a:pt x="1101090" y="2176780"/>
                  </a:cubicBezTo>
                  <a:lnTo>
                    <a:pt x="3488267" y="2176780"/>
                  </a:lnTo>
                  <a:lnTo>
                    <a:pt x="3488267" y="25400"/>
                  </a:lnTo>
                  <a:lnTo>
                    <a:pt x="1101090" y="25400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rgbClr val="000000"/>
              </a:solidFill>
            </a:ln>
          </p:spPr>
        </p:sp>
      </p:grpSp>
      <p:sp>
        <p:nvSpPr>
          <p:cNvPr id="9" name="AutoShape 9"/>
          <p:cNvSpPr/>
          <p:nvPr/>
        </p:nvSpPr>
        <p:spPr>
          <a:xfrm>
            <a:off x="-360501" y="1284593"/>
            <a:ext cx="18648501" cy="0"/>
          </a:xfrm>
          <a:prstGeom prst="line">
            <a:avLst/>
          </a:prstGeom>
          <a:ln w="9525" cap="rnd">
            <a:solidFill>
              <a:schemeClr val="bg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" name="TextBox 14"/>
          <p:cNvSpPr txBox="1"/>
          <p:nvPr/>
        </p:nvSpPr>
        <p:spPr>
          <a:xfrm>
            <a:off x="1028700" y="718820"/>
            <a:ext cx="5499726" cy="2934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20"/>
              </a:lnSpc>
            </a:pPr>
            <a:r>
              <a:rPr lang="en-US" sz="1800" dirty="0">
                <a:solidFill>
                  <a:schemeClr val="bg2"/>
                </a:solidFill>
                <a:latin typeface="Public Sans"/>
              </a:rPr>
              <a:t>What is 5s?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3820417" y="2210821"/>
            <a:ext cx="10647166" cy="1728239"/>
            <a:chOff x="0" y="133349"/>
            <a:chExt cx="14196222" cy="2304318"/>
          </a:xfrm>
        </p:grpSpPr>
        <p:sp>
          <p:nvSpPr>
            <p:cNvPr id="16" name="TextBox 16"/>
            <p:cNvSpPr txBox="1"/>
            <p:nvPr/>
          </p:nvSpPr>
          <p:spPr>
            <a:xfrm>
              <a:off x="0" y="133349"/>
              <a:ext cx="14196222" cy="14362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000"/>
                </a:lnSpc>
              </a:pPr>
              <a:r>
                <a:rPr lang="en-US" sz="8000" dirty="0">
                  <a:solidFill>
                    <a:schemeClr val="bg2"/>
                  </a:solidFill>
                  <a:latin typeface="Hatton Bold" panose="020B0604020202020204" charset="0"/>
                </a:rPr>
                <a:t>SHINE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1832374"/>
              <a:ext cx="14196222" cy="6052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40"/>
                </a:lnSpc>
              </a:pPr>
              <a:r>
                <a:rPr lang="en-US" sz="2800" dirty="0">
                  <a:solidFill>
                    <a:schemeClr val="bg2"/>
                  </a:solidFill>
                  <a:latin typeface="Hatton Bold" panose="020B0604020202020204" charset="0"/>
                </a:rPr>
                <a:t>Example</a:t>
              </a:r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3E64AF80-6754-4472-98DF-EE7B60FD0F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0417" y="3781032"/>
            <a:ext cx="11134725" cy="540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902802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9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>
            <a:off x="1063874" y="4477925"/>
            <a:ext cx="8136252" cy="5102312"/>
            <a:chOff x="0" y="0"/>
            <a:chExt cx="3513667" cy="2203450"/>
          </a:xfrm>
        </p:grpSpPr>
        <p:sp>
          <p:nvSpPr>
            <p:cNvPr id="6" name="Freeform 6"/>
            <p:cNvSpPr/>
            <p:nvPr/>
          </p:nvSpPr>
          <p:spPr>
            <a:xfrm>
              <a:off x="12700" y="12700"/>
              <a:ext cx="3488267" cy="2178050"/>
            </a:xfrm>
            <a:custGeom>
              <a:avLst/>
              <a:gdLst/>
              <a:ahLst/>
              <a:cxnLst/>
              <a:rect l="l" t="t" r="r" b="b"/>
              <a:pathLst>
                <a:path w="3488267" h="2178050">
                  <a:moveTo>
                    <a:pt x="3488267" y="2178050"/>
                  </a:moveTo>
                  <a:lnTo>
                    <a:pt x="1088390" y="2178050"/>
                  </a:lnTo>
                  <a:cubicBezTo>
                    <a:pt x="487680" y="2178050"/>
                    <a:pt x="0" y="1690370"/>
                    <a:pt x="0" y="1088390"/>
                  </a:cubicBezTo>
                  <a:lnTo>
                    <a:pt x="0" y="1088390"/>
                  </a:lnTo>
                  <a:cubicBezTo>
                    <a:pt x="0" y="487680"/>
                    <a:pt x="487680" y="0"/>
                    <a:pt x="1088390" y="0"/>
                  </a:cubicBezTo>
                  <a:lnTo>
                    <a:pt x="3488267" y="0"/>
                  </a:lnTo>
                  <a:lnTo>
                    <a:pt x="3488267" y="2178050"/>
                  </a:lnTo>
                  <a:close/>
                </a:path>
              </a:pathLst>
            </a:custGeom>
            <a:solidFill>
              <a:srgbClr val="575B42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0" y="0"/>
              <a:ext cx="3513667" cy="2203450"/>
            </a:xfrm>
            <a:custGeom>
              <a:avLst/>
              <a:gdLst/>
              <a:ahLst/>
              <a:cxnLst/>
              <a:rect l="l" t="t" r="r" b="b"/>
              <a:pathLst>
                <a:path w="3513667" h="2203450">
                  <a:moveTo>
                    <a:pt x="3513667" y="2203450"/>
                  </a:moveTo>
                  <a:lnTo>
                    <a:pt x="1101090" y="2203450"/>
                  </a:lnTo>
                  <a:cubicBezTo>
                    <a:pt x="494030" y="2203450"/>
                    <a:pt x="0" y="1709420"/>
                    <a:pt x="0" y="1101090"/>
                  </a:cubicBezTo>
                  <a:cubicBezTo>
                    <a:pt x="0" y="494030"/>
                    <a:pt x="494030" y="0"/>
                    <a:pt x="1101090" y="0"/>
                  </a:cubicBezTo>
                  <a:lnTo>
                    <a:pt x="3513667" y="0"/>
                  </a:lnTo>
                  <a:lnTo>
                    <a:pt x="3513667" y="2203450"/>
                  </a:lnTo>
                  <a:close/>
                  <a:moveTo>
                    <a:pt x="1101090" y="25400"/>
                  </a:moveTo>
                  <a:cubicBezTo>
                    <a:pt x="508000" y="25400"/>
                    <a:pt x="25400" y="508000"/>
                    <a:pt x="25400" y="1101090"/>
                  </a:cubicBezTo>
                  <a:cubicBezTo>
                    <a:pt x="25400" y="1694180"/>
                    <a:pt x="508000" y="2176780"/>
                    <a:pt x="1101090" y="2176780"/>
                  </a:cubicBezTo>
                  <a:lnTo>
                    <a:pt x="3488267" y="2176780"/>
                  </a:lnTo>
                  <a:lnTo>
                    <a:pt x="3488267" y="25400"/>
                  </a:lnTo>
                  <a:lnTo>
                    <a:pt x="1101090" y="25400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rgbClr val="000000"/>
              </a:solidFill>
            </a:ln>
          </p:spPr>
        </p:sp>
      </p:grpSp>
      <p:sp>
        <p:nvSpPr>
          <p:cNvPr id="18" name="สี่เหลี่ยมผืนผ้า 17">
            <a:extLst>
              <a:ext uri="{FF2B5EF4-FFF2-40B4-BE49-F238E27FC236}">
                <a16:creationId xmlns:a16="http://schemas.microsoft.com/office/drawing/2014/main" id="{4357E6E6-2062-4A96-821D-2E7B046DEF7A}"/>
              </a:ext>
            </a:extLst>
          </p:cNvPr>
          <p:cNvSpPr/>
          <p:nvPr/>
        </p:nvSpPr>
        <p:spPr>
          <a:xfrm>
            <a:off x="3276600" y="4620736"/>
            <a:ext cx="5846449" cy="49300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grpSp>
        <p:nvGrpSpPr>
          <p:cNvPr id="2" name="Group 2"/>
          <p:cNvGrpSpPr/>
          <p:nvPr/>
        </p:nvGrpSpPr>
        <p:grpSpPr>
          <a:xfrm rot="-10800000">
            <a:off x="9164952" y="4477925"/>
            <a:ext cx="8136252" cy="5102312"/>
            <a:chOff x="0" y="0"/>
            <a:chExt cx="3513667" cy="2203450"/>
          </a:xfrm>
        </p:grpSpPr>
        <p:sp>
          <p:nvSpPr>
            <p:cNvPr id="3" name="Freeform 3"/>
            <p:cNvSpPr/>
            <p:nvPr/>
          </p:nvSpPr>
          <p:spPr>
            <a:xfrm>
              <a:off x="12700" y="12700"/>
              <a:ext cx="3488267" cy="2178050"/>
            </a:xfrm>
            <a:custGeom>
              <a:avLst/>
              <a:gdLst/>
              <a:ahLst/>
              <a:cxnLst/>
              <a:rect l="l" t="t" r="r" b="b"/>
              <a:pathLst>
                <a:path w="3488267" h="2178050">
                  <a:moveTo>
                    <a:pt x="3488267" y="2178050"/>
                  </a:moveTo>
                  <a:lnTo>
                    <a:pt x="1088390" y="2178050"/>
                  </a:lnTo>
                  <a:cubicBezTo>
                    <a:pt x="487680" y="2178050"/>
                    <a:pt x="0" y="1690370"/>
                    <a:pt x="0" y="1088390"/>
                  </a:cubicBezTo>
                  <a:lnTo>
                    <a:pt x="0" y="1088390"/>
                  </a:lnTo>
                  <a:cubicBezTo>
                    <a:pt x="0" y="487680"/>
                    <a:pt x="487680" y="0"/>
                    <a:pt x="1088390" y="0"/>
                  </a:cubicBezTo>
                  <a:lnTo>
                    <a:pt x="3488267" y="0"/>
                  </a:lnTo>
                  <a:lnTo>
                    <a:pt x="3488267" y="2178050"/>
                  </a:lnTo>
                  <a:close/>
                </a:path>
              </a:pathLst>
            </a:custGeom>
            <a:solidFill>
              <a:srgbClr val="84947F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3513667" cy="2203450"/>
            </a:xfrm>
            <a:custGeom>
              <a:avLst/>
              <a:gdLst/>
              <a:ahLst/>
              <a:cxnLst/>
              <a:rect l="l" t="t" r="r" b="b"/>
              <a:pathLst>
                <a:path w="3513667" h="2203450">
                  <a:moveTo>
                    <a:pt x="3513667" y="2203450"/>
                  </a:moveTo>
                  <a:lnTo>
                    <a:pt x="1101090" y="2203450"/>
                  </a:lnTo>
                  <a:cubicBezTo>
                    <a:pt x="494030" y="2203450"/>
                    <a:pt x="0" y="1709420"/>
                    <a:pt x="0" y="1101090"/>
                  </a:cubicBezTo>
                  <a:cubicBezTo>
                    <a:pt x="0" y="494030"/>
                    <a:pt x="494030" y="0"/>
                    <a:pt x="1101090" y="0"/>
                  </a:cubicBezTo>
                  <a:lnTo>
                    <a:pt x="3513667" y="0"/>
                  </a:lnTo>
                  <a:lnTo>
                    <a:pt x="3513667" y="2203450"/>
                  </a:lnTo>
                  <a:close/>
                  <a:moveTo>
                    <a:pt x="1101090" y="25400"/>
                  </a:moveTo>
                  <a:cubicBezTo>
                    <a:pt x="508000" y="25400"/>
                    <a:pt x="25400" y="508000"/>
                    <a:pt x="25400" y="1101090"/>
                  </a:cubicBezTo>
                  <a:cubicBezTo>
                    <a:pt x="25400" y="1694180"/>
                    <a:pt x="508000" y="2176780"/>
                    <a:pt x="1101090" y="2176780"/>
                  </a:cubicBezTo>
                  <a:lnTo>
                    <a:pt x="3488267" y="2176780"/>
                  </a:lnTo>
                  <a:lnTo>
                    <a:pt x="3488267" y="25400"/>
                  </a:lnTo>
                  <a:lnTo>
                    <a:pt x="1101090" y="25400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rgbClr val="000000"/>
              </a:solidFill>
            </a:ln>
          </p:spPr>
        </p:sp>
      </p:grpSp>
      <p:sp>
        <p:nvSpPr>
          <p:cNvPr id="9" name="AutoShape 9"/>
          <p:cNvSpPr/>
          <p:nvPr/>
        </p:nvSpPr>
        <p:spPr>
          <a:xfrm>
            <a:off x="-360501" y="1284593"/>
            <a:ext cx="18648501" cy="0"/>
          </a:xfrm>
          <a:prstGeom prst="line">
            <a:avLst/>
          </a:prstGeom>
          <a:ln w="9525" cap="rnd">
            <a:solidFill>
              <a:schemeClr val="bg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" name="TextBox 14"/>
          <p:cNvSpPr txBox="1"/>
          <p:nvPr/>
        </p:nvSpPr>
        <p:spPr>
          <a:xfrm>
            <a:off x="1028700" y="718820"/>
            <a:ext cx="5499726" cy="2934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20"/>
              </a:lnSpc>
            </a:pPr>
            <a:r>
              <a:rPr lang="en-US" sz="1800" dirty="0">
                <a:solidFill>
                  <a:schemeClr val="bg2"/>
                </a:solidFill>
                <a:latin typeface="Public Sans"/>
              </a:rPr>
              <a:t>What is 5s?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3820417" y="2210821"/>
            <a:ext cx="10647166" cy="1728239"/>
            <a:chOff x="0" y="133349"/>
            <a:chExt cx="14196222" cy="2304318"/>
          </a:xfrm>
        </p:grpSpPr>
        <p:sp>
          <p:nvSpPr>
            <p:cNvPr id="16" name="TextBox 16"/>
            <p:cNvSpPr txBox="1"/>
            <p:nvPr/>
          </p:nvSpPr>
          <p:spPr>
            <a:xfrm>
              <a:off x="0" y="133349"/>
              <a:ext cx="14196222" cy="14362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000"/>
                </a:lnSpc>
              </a:pPr>
              <a:r>
                <a:rPr lang="en-US" sz="8000" dirty="0">
                  <a:solidFill>
                    <a:schemeClr val="bg2"/>
                  </a:solidFill>
                  <a:latin typeface="Hatton Bold" panose="020B0604020202020204" charset="0"/>
                </a:rPr>
                <a:t>STANDARDIZE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1832374"/>
              <a:ext cx="14196222" cy="6052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40"/>
                </a:lnSpc>
              </a:pPr>
              <a:r>
                <a:rPr lang="en-US" sz="2800" dirty="0">
                  <a:solidFill>
                    <a:schemeClr val="bg2"/>
                  </a:solidFill>
                  <a:latin typeface="Hatton Bold" panose="020B0604020202020204" charset="0"/>
                </a:rPr>
                <a:t>Example</a:t>
              </a: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8CFAC288-D0A5-4FE9-A256-803C7B70A2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3992280"/>
            <a:ext cx="9591675" cy="5381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001983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9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>
            <a:off x="1063874" y="4477925"/>
            <a:ext cx="8136252" cy="5102312"/>
            <a:chOff x="0" y="0"/>
            <a:chExt cx="3513667" cy="2203450"/>
          </a:xfrm>
        </p:grpSpPr>
        <p:sp>
          <p:nvSpPr>
            <p:cNvPr id="6" name="Freeform 6"/>
            <p:cNvSpPr/>
            <p:nvPr/>
          </p:nvSpPr>
          <p:spPr>
            <a:xfrm>
              <a:off x="12700" y="12700"/>
              <a:ext cx="3488267" cy="2178050"/>
            </a:xfrm>
            <a:custGeom>
              <a:avLst/>
              <a:gdLst/>
              <a:ahLst/>
              <a:cxnLst/>
              <a:rect l="l" t="t" r="r" b="b"/>
              <a:pathLst>
                <a:path w="3488267" h="2178050">
                  <a:moveTo>
                    <a:pt x="3488267" y="2178050"/>
                  </a:moveTo>
                  <a:lnTo>
                    <a:pt x="1088390" y="2178050"/>
                  </a:lnTo>
                  <a:cubicBezTo>
                    <a:pt x="487680" y="2178050"/>
                    <a:pt x="0" y="1690370"/>
                    <a:pt x="0" y="1088390"/>
                  </a:cubicBezTo>
                  <a:lnTo>
                    <a:pt x="0" y="1088390"/>
                  </a:lnTo>
                  <a:cubicBezTo>
                    <a:pt x="0" y="487680"/>
                    <a:pt x="487680" y="0"/>
                    <a:pt x="1088390" y="0"/>
                  </a:cubicBezTo>
                  <a:lnTo>
                    <a:pt x="3488267" y="0"/>
                  </a:lnTo>
                  <a:lnTo>
                    <a:pt x="3488267" y="2178050"/>
                  </a:lnTo>
                  <a:close/>
                </a:path>
              </a:pathLst>
            </a:custGeom>
            <a:solidFill>
              <a:srgbClr val="575B42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0" y="0"/>
              <a:ext cx="3513667" cy="2203450"/>
            </a:xfrm>
            <a:custGeom>
              <a:avLst/>
              <a:gdLst/>
              <a:ahLst/>
              <a:cxnLst/>
              <a:rect l="l" t="t" r="r" b="b"/>
              <a:pathLst>
                <a:path w="3513667" h="2203450">
                  <a:moveTo>
                    <a:pt x="3513667" y="2203450"/>
                  </a:moveTo>
                  <a:lnTo>
                    <a:pt x="1101090" y="2203450"/>
                  </a:lnTo>
                  <a:cubicBezTo>
                    <a:pt x="494030" y="2203450"/>
                    <a:pt x="0" y="1709420"/>
                    <a:pt x="0" y="1101090"/>
                  </a:cubicBezTo>
                  <a:cubicBezTo>
                    <a:pt x="0" y="494030"/>
                    <a:pt x="494030" y="0"/>
                    <a:pt x="1101090" y="0"/>
                  </a:cubicBezTo>
                  <a:lnTo>
                    <a:pt x="3513667" y="0"/>
                  </a:lnTo>
                  <a:lnTo>
                    <a:pt x="3513667" y="2203450"/>
                  </a:lnTo>
                  <a:close/>
                  <a:moveTo>
                    <a:pt x="1101090" y="25400"/>
                  </a:moveTo>
                  <a:cubicBezTo>
                    <a:pt x="508000" y="25400"/>
                    <a:pt x="25400" y="508000"/>
                    <a:pt x="25400" y="1101090"/>
                  </a:cubicBezTo>
                  <a:cubicBezTo>
                    <a:pt x="25400" y="1694180"/>
                    <a:pt x="508000" y="2176780"/>
                    <a:pt x="1101090" y="2176780"/>
                  </a:cubicBezTo>
                  <a:lnTo>
                    <a:pt x="3488267" y="2176780"/>
                  </a:lnTo>
                  <a:lnTo>
                    <a:pt x="3488267" y="25400"/>
                  </a:lnTo>
                  <a:lnTo>
                    <a:pt x="1101090" y="25400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rgbClr val="000000"/>
              </a:solidFill>
            </a:ln>
          </p:spPr>
        </p:sp>
      </p:grpSp>
      <p:grpSp>
        <p:nvGrpSpPr>
          <p:cNvPr id="2" name="Group 2"/>
          <p:cNvGrpSpPr/>
          <p:nvPr/>
        </p:nvGrpSpPr>
        <p:grpSpPr>
          <a:xfrm rot="-10800000">
            <a:off x="9164952" y="4477925"/>
            <a:ext cx="8136252" cy="5102312"/>
            <a:chOff x="0" y="0"/>
            <a:chExt cx="3513667" cy="2203450"/>
          </a:xfrm>
        </p:grpSpPr>
        <p:sp>
          <p:nvSpPr>
            <p:cNvPr id="3" name="Freeform 3"/>
            <p:cNvSpPr/>
            <p:nvPr/>
          </p:nvSpPr>
          <p:spPr>
            <a:xfrm>
              <a:off x="12700" y="12700"/>
              <a:ext cx="3488267" cy="2178050"/>
            </a:xfrm>
            <a:custGeom>
              <a:avLst/>
              <a:gdLst/>
              <a:ahLst/>
              <a:cxnLst/>
              <a:rect l="l" t="t" r="r" b="b"/>
              <a:pathLst>
                <a:path w="3488267" h="2178050">
                  <a:moveTo>
                    <a:pt x="3488267" y="2178050"/>
                  </a:moveTo>
                  <a:lnTo>
                    <a:pt x="1088390" y="2178050"/>
                  </a:lnTo>
                  <a:cubicBezTo>
                    <a:pt x="487680" y="2178050"/>
                    <a:pt x="0" y="1690370"/>
                    <a:pt x="0" y="1088390"/>
                  </a:cubicBezTo>
                  <a:lnTo>
                    <a:pt x="0" y="1088390"/>
                  </a:lnTo>
                  <a:cubicBezTo>
                    <a:pt x="0" y="487680"/>
                    <a:pt x="487680" y="0"/>
                    <a:pt x="1088390" y="0"/>
                  </a:cubicBezTo>
                  <a:lnTo>
                    <a:pt x="3488267" y="0"/>
                  </a:lnTo>
                  <a:lnTo>
                    <a:pt x="3488267" y="2178050"/>
                  </a:lnTo>
                  <a:close/>
                </a:path>
              </a:pathLst>
            </a:custGeom>
            <a:solidFill>
              <a:srgbClr val="84947F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3513667" cy="2203450"/>
            </a:xfrm>
            <a:custGeom>
              <a:avLst/>
              <a:gdLst/>
              <a:ahLst/>
              <a:cxnLst/>
              <a:rect l="l" t="t" r="r" b="b"/>
              <a:pathLst>
                <a:path w="3513667" h="2203450">
                  <a:moveTo>
                    <a:pt x="3513667" y="2203450"/>
                  </a:moveTo>
                  <a:lnTo>
                    <a:pt x="1101090" y="2203450"/>
                  </a:lnTo>
                  <a:cubicBezTo>
                    <a:pt x="494030" y="2203450"/>
                    <a:pt x="0" y="1709420"/>
                    <a:pt x="0" y="1101090"/>
                  </a:cubicBezTo>
                  <a:cubicBezTo>
                    <a:pt x="0" y="494030"/>
                    <a:pt x="494030" y="0"/>
                    <a:pt x="1101090" y="0"/>
                  </a:cubicBezTo>
                  <a:lnTo>
                    <a:pt x="3513667" y="0"/>
                  </a:lnTo>
                  <a:lnTo>
                    <a:pt x="3513667" y="2203450"/>
                  </a:lnTo>
                  <a:close/>
                  <a:moveTo>
                    <a:pt x="1101090" y="25400"/>
                  </a:moveTo>
                  <a:cubicBezTo>
                    <a:pt x="508000" y="25400"/>
                    <a:pt x="25400" y="508000"/>
                    <a:pt x="25400" y="1101090"/>
                  </a:cubicBezTo>
                  <a:cubicBezTo>
                    <a:pt x="25400" y="1694180"/>
                    <a:pt x="508000" y="2176780"/>
                    <a:pt x="1101090" y="2176780"/>
                  </a:cubicBezTo>
                  <a:lnTo>
                    <a:pt x="3488267" y="2176780"/>
                  </a:lnTo>
                  <a:lnTo>
                    <a:pt x="3488267" y="25400"/>
                  </a:lnTo>
                  <a:lnTo>
                    <a:pt x="1101090" y="25400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rgbClr val="000000"/>
              </a:solidFill>
            </a:ln>
          </p:spPr>
        </p:sp>
      </p:grpSp>
      <p:sp>
        <p:nvSpPr>
          <p:cNvPr id="9" name="AutoShape 9"/>
          <p:cNvSpPr/>
          <p:nvPr/>
        </p:nvSpPr>
        <p:spPr>
          <a:xfrm>
            <a:off x="-360501" y="1284593"/>
            <a:ext cx="18648501" cy="0"/>
          </a:xfrm>
          <a:prstGeom prst="line">
            <a:avLst/>
          </a:prstGeom>
          <a:ln w="9525" cap="rnd">
            <a:solidFill>
              <a:schemeClr val="bg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" name="TextBox 14"/>
          <p:cNvSpPr txBox="1"/>
          <p:nvPr/>
        </p:nvSpPr>
        <p:spPr>
          <a:xfrm>
            <a:off x="1028700" y="718820"/>
            <a:ext cx="5499726" cy="2934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20"/>
              </a:lnSpc>
            </a:pPr>
            <a:r>
              <a:rPr lang="en-US" sz="1800" dirty="0">
                <a:solidFill>
                  <a:schemeClr val="bg2"/>
                </a:solidFill>
                <a:latin typeface="Public Sans"/>
              </a:rPr>
              <a:t>What is 5s?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3820417" y="2210821"/>
            <a:ext cx="10647166" cy="1728239"/>
            <a:chOff x="0" y="133349"/>
            <a:chExt cx="14196222" cy="2304318"/>
          </a:xfrm>
        </p:grpSpPr>
        <p:sp>
          <p:nvSpPr>
            <p:cNvPr id="16" name="TextBox 16"/>
            <p:cNvSpPr txBox="1"/>
            <p:nvPr/>
          </p:nvSpPr>
          <p:spPr>
            <a:xfrm>
              <a:off x="0" y="133349"/>
              <a:ext cx="14196222" cy="14362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000"/>
                </a:lnSpc>
              </a:pPr>
              <a:r>
                <a:rPr lang="en-US" sz="8000" dirty="0">
                  <a:solidFill>
                    <a:schemeClr val="bg2"/>
                  </a:solidFill>
                  <a:latin typeface="Hatton Bold" panose="020B0604020202020204" charset="0"/>
                </a:rPr>
                <a:t>SUSTAIN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1832374"/>
              <a:ext cx="14196222" cy="6052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40"/>
                </a:lnSpc>
              </a:pPr>
              <a:r>
                <a:rPr lang="en-US" sz="2800" dirty="0">
                  <a:solidFill>
                    <a:schemeClr val="bg2"/>
                  </a:solidFill>
                  <a:latin typeface="Hatton Bold" panose="020B0604020202020204" charset="0"/>
                </a:rPr>
                <a:t>Example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74A6236D-CA2B-4E62-8A07-B72C9CE9D6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4924152"/>
            <a:ext cx="12874232" cy="4626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44196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9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V="1">
            <a:off x="-3152613" y="-3418063"/>
            <a:ext cx="24593226" cy="9747861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-405797" y="6910556"/>
            <a:ext cx="19099593" cy="26949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0508"/>
              </a:lnSpc>
              <a:spcBef>
                <a:spcPct val="0"/>
              </a:spcBef>
            </a:pPr>
            <a:r>
              <a:rPr lang="en-US" sz="8800" u="none" dirty="0">
                <a:solidFill>
                  <a:srgbClr val="DFCC9D"/>
                </a:solidFill>
                <a:latin typeface="Hatton Bold" panose="020B0604020202020204" charset="0"/>
              </a:rPr>
              <a:t>1. Accident with transportation and stock</a:t>
            </a:r>
            <a:endParaRPr lang="en-US" sz="8757" u="none" dirty="0">
              <a:solidFill>
                <a:srgbClr val="DFCC9D"/>
              </a:solidFill>
              <a:latin typeface="Hatton Bold" panose="020B0604020202020204" charset="0"/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F5E46B3F-D7BA-423A-9226-07A338F264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47397" y1="60000" x2="47397" y2="60000"/>
                        <a14:foregroundMark x1="30700" y1="56667" x2="30700" y2="56667"/>
                        <a14:foregroundMark x1="31957" y1="50833" x2="31957" y2="50833"/>
                        <a14:foregroundMark x1="34291" y1="42917" x2="34291" y2="42917"/>
                        <a14:backgroundMark x1="51526" y1="85833" x2="51526" y2="85833"/>
                        <a14:backgroundMark x1="52065" y1="87083" x2="52065" y2="87083"/>
                        <a14:backgroundMark x1="55476" y1="87083" x2="55476" y2="87083"/>
                        <a14:backgroundMark x1="42549" y1="88333" x2="42549" y2="88333"/>
                        <a14:backgroundMark x1="38600" y1="87917" x2="38600" y2="87917"/>
                        <a14:backgroundMark x1="57630" y1="87917" x2="58528" y2="87500"/>
                        <a14:backgroundMark x1="70018" y1="89583" x2="70018" y2="89583"/>
                        <a14:backgroundMark x1="69479" y1="86667" x2="69479" y2="86667"/>
                      </a14:backgroundRemoval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40576">
            <a:off x="1589704" y="2903325"/>
            <a:ext cx="6880039" cy="2964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50BA57AD-180E-46E1-AAEA-5B3D2EA958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428920">
            <a:off x="11572086" y="1783579"/>
            <a:ext cx="3801420" cy="3785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กากบาท 11">
            <a:extLst>
              <a:ext uri="{FF2B5EF4-FFF2-40B4-BE49-F238E27FC236}">
                <a16:creationId xmlns:a16="http://schemas.microsoft.com/office/drawing/2014/main" id="{6D34A81B-8500-4A11-98CC-6F8B831E7E57}"/>
              </a:ext>
            </a:extLst>
          </p:cNvPr>
          <p:cNvSpPr/>
          <p:nvPr/>
        </p:nvSpPr>
        <p:spPr>
          <a:xfrm>
            <a:off x="8839200" y="4305300"/>
            <a:ext cx="979734" cy="1054696"/>
          </a:xfrm>
          <a:prstGeom prst="plus">
            <a:avLst/>
          </a:prstGeom>
          <a:noFill/>
          <a:ln w="381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9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2">
            <a:extLst>
              <a:ext uri="{FF2B5EF4-FFF2-40B4-BE49-F238E27FC236}">
                <a16:creationId xmlns:a16="http://schemas.microsoft.com/office/drawing/2014/main" id="{ADE097FA-8ACE-4201-8828-A9FBBD57EF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51123"/>
          <a:stretch>
            <a:fillRect/>
          </a:stretch>
        </p:blipFill>
        <p:spPr>
          <a:xfrm rot="-5848472">
            <a:off x="5854290" y="437155"/>
            <a:ext cx="16697200" cy="10064087"/>
          </a:xfrm>
          <a:prstGeom prst="rect">
            <a:avLst/>
          </a:prstGeom>
        </p:spPr>
      </p:pic>
      <p:pic>
        <p:nvPicPr>
          <p:cNvPr id="16" name="Picture 10">
            <a:extLst>
              <a:ext uri="{FF2B5EF4-FFF2-40B4-BE49-F238E27FC236}">
                <a16:creationId xmlns:a16="http://schemas.microsoft.com/office/drawing/2014/main" id="{4D71B39D-DD6A-475B-8E72-894812BCCB1D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6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9024276" y="1638300"/>
            <a:ext cx="4114800" cy="41148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16411601" y="9056016"/>
            <a:ext cx="847699" cy="186128"/>
            <a:chOff x="0" y="0"/>
            <a:chExt cx="1130265" cy="248171"/>
          </a:xfrm>
        </p:grpSpPr>
        <p:sp>
          <p:nvSpPr>
            <p:cNvPr id="10" name="AutoShape 10"/>
            <p:cNvSpPr/>
            <p:nvPr/>
          </p:nvSpPr>
          <p:spPr>
            <a:xfrm>
              <a:off x="0" y="111385"/>
              <a:ext cx="1046834" cy="12700"/>
            </a:xfrm>
            <a:prstGeom prst="rect">
              <a:avLst/>
            </a:prstGeom>
            <a:solidFill>
              <a:srgbClr val="545454"/>
            </a:solidFill>
          </p:spPr>
        </p:sp>
        <p:grpSp>
          <p:nvGrpSpPr>
            <p:cNvPr id="11" name="Group 11"/>
            <p:cNvGrpSpPr/>
            <p:nvPr/>
          </p:nvGrpSpPr>
          <p:grpSpPr>
            <a:xfrm rot="-5400000">
              <a:off x="922749" y="40654"/>
              <a:ext cx="248171" cy="166862"/>
              <a:chOff x="0" y="0"/>
              <a:chExt cx="1930400" cy="129794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1930400" cy="1297940"/>
              </a:xfrm>
              <a:custGeom>
                <a:avLst/>
                <a:gdLst/>
                <a:ahLst/>
                <a:cxnLst/>
                <a:rect l="l" t="t" r="r" b="b"/>
                <a:pathLst>
                  <a:path w="1930400" h="1297940">
                    <a:moveTo>
                      <a:pt x="0" y="0"/>
                    </a:moveTo>
                    <a:lnTo>
                      <a:pt x="965200" y="1297940"/>
                    </a:lnTo>
                    <a:lnTo>
                      <a:pt x="1930400" y="0"/>
                    </a:lnTo>
                    <a:close/>
                  </a:path>
                </a:pathLst>
              </a:custGeom>
              <a:solidFill>
                <a:srgbClr val="545454"/>
              </a:solidFill>
            </p:spPr>
          </p:sp>
        </p:grpSp>
      </p:grpSp>
      <p:sp>
        <p:nvSpPr>
          <p:cNvPr id="13" name="TextBox 13"/>
          <p:cNvSpPr txBox="1"/>
          <p:nvPr/>
        </p:nvSpPr>
        <p:spPr>
          <a:xfrm>
            <a:off x="1111184" y="-250094"/>
            <a:ext cx="9525000" cy="29661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839"/>
              </a:lnSpc>
              <a:spcBef>
                <a:spcPct val="0"/>
              </a:spcBef>
            </a:pPr>
            <a:endParaRPr lang="en-US" sz="5600" u="none" dirty="0">
              <a:solidFill>
                <a:srgbClr val="DFCC9D"/>
              </a:solidFill>
              <a:latin typeface="Hatton"/>
            </a:endParaRPr>
          </a:p>
          <a:p>
            <a:pPr marL="0" lvl="0" indent="0" algn="l">
              <a:lnSpc>
                <a:spcPts val="7839"/>
              </a:lnSpc>
              <a:spcBef>
                <a:spcPct val="0"/>
              </a:spcBef>
            </a:pPr>
            <a:r>
              <a:rPr lang="en-US" sz="5600" u="none" dirty="0">
                <a:solidFill>
                  <a:srgbClr val="DFCC9D"/>
                </a:solidFill>
                <a:latin typeface="Hatton" panose="020B0604020202020204" charset="0"/>
              </a:rPr>
              <a:t>Transportation and stock  caution stock </a:t>
            </a:r>
          </a:p>
        </p:txBody>
      </p:sp>
      <p:sp>
        <p:nvSpPr>
          <p:cNvPr id="23" name="TextBox 23"/>
          <p:cNvSpPr txBox="1"/>
          <p:nvPr/>
        </p:nvSpPr>
        <p:spPr>
          <a:xfrm rot="-5400000">
            <a:off x="-1076245" y="5330134"/>
            <a:ext cx="2882608" cy="278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2400"/>
              </a:lnSpc>
              <a:spcBef>
                <a:spcPct val="0"/>
              </a:spcBef>
            </a:pPr>
            <a:r>
              <a:rPr lang="en-US" sz="1200" u="none">
                <a:solidFill>
                  <a:srgbClr val="545454"/>
                </a:solidFill>
                <a:latin typeface="Open Sauce Light Bold"/>
              </a:rPr>
              <a:t>2020 Marketing Agenda</a:t>
            </a:r>
          </a:p>
        </p:txBody>
      </p:sp>
      <p:sp>
        <p:nvSpPr>
          <p:cNvPr id="24" name="TextBox 24"/>
          <p:cNvSpPr txBox="1"/>
          <p:nvPr/>
        </p:nvSpPr>
        <p:spPr>
          <a:xfrm rot="5400000">
            <a:off x="16400876" y="5330134"/>
            <a:ext cx="2882608" cy="278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2400"/>
              </a:lnSpc>
              <a:spcBef>
                <a:spcPct val="0"/>
              </a:spcBef>
            </a:pPr>
            <a:r>
              <a:rPr lang="en-US" sz="1200">
                <a:solidFill>
                  <a:srgbClr val="545454"/>
                </a:solidFill>
                <a:latin typeface="Open Sauce Light Bold"/>
              </a:rPr>
              <a:t>H</a:t>
            </a:r>
            <a:r>
              <a:rPr lang="en-US" sz="1200" u="none">
                <a:solidFill>
                  <a:srgbClr val="545454"/>
                </a:solidFill>
                <a:latin typeface="Open Sauce Light Bold"/>
              </a:rPr>
              <a:t>alerdon Real Estate</a:t>
            </a:r>
          </a:p>
        </p:txBody>
      </p:sp>
      <p:pic>
        <p:nvPicPr>
          <p:cNvPr id="15" name="Picture 10">
            <a:extLst>
              <a:ext uri="{FF2B5EF4-FFF2-40B4-BE49-F238E27FC236}">
                <a16:creationId xmlns:a16="http://schemas.microsoft.com/office/drawing/2014/main" id="{01BAFD12-3F3E-49F5-A766-C528885D139E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6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239381" y="2979346"/>
            <a:ext cx="4114800" cy="4114800"/>
          </a:xfrm>
          <a:prstGeom prst="rect">
            <a:avLst/>
          </a:prstGeom>
        </p:spPr>
      </p:pic>
      <p:pic>
        <p:nvPicPr>
          <p:cNvPr id="14" name="Picture 10">
            <a:extLst>
              <a:ext uri="{FF2B5EF4-FFF2-40B4-BE49-F238E27FC236}">
                <a16:creationId xmlns:a16="http://schemas.microsoft.com/office/drawing/2014/main" id="{AD6FE6A6-004C-4F5D-AC83-09098E01D700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6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5492375" y="5600700"/>
            <a:ext cx="4114800" cy="4114800"/>
          </a:xfrm>
          <a:prstGeom prst="rect">
            <a:avLst/>
          </a:prstGeom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4030F03F-AADD-4BDF-AFC2-3617CD0DC1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695" b="94492" l="3814" r="95339">
                        <a14:foregroundMark x1="52542" y1="8475" x2="50847" y2="7203"/>
                        <a14:foregroundMark x1="48305" y1="14831" x2="16102" y2="41525"/>
                        <a14:foregroundMark x1="16102" y1="41525" x2="14567" y2="42073"/>
                        <a14:foregroundMark x1="5932" y1="49153" x2="13983" y2="52966"/>
                        <a14:foregroundMark x1="6780" y1="50000" x2="19068" y2="50000"/>
                        <a14:foregroundMark x1="50000" y1="86017" x2="50847" y2="94915"/>
                        <a14:foregroundMark x1="88983" y1="49153" x2="95339" y2="49153"/>
                        <a14:foregroundMark x1="14192" y1="43011" x2="42797" y2="14407"/>
                        <a14:foregroundMark x1="14407" y1="44492" x2="26695" y2="36441"/>
                        <a14:foregroundMark x1="49153" y1="14407" x2="48305" y2="1695"/>
                        <a14:foregroundMark x1="40254" y1="14831" x2="17121" y2="35689"/>
                        <a14:foregroundMark x1="31356" y1="25847" x2="17524" y2="34053"/>
                        <a14:foregroundMark x1="4446" y1="46089" x2="3814" y2="47881"/>
                        <a14:backgroundMark x1="9322" y1="30932" x2="4237" y2="43644"/>
                        <a14:backgroundMark x1="6780" y1="40254" x2="1695" y2="4322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4681" y="3413651"/>
            <a:ext cx="3124200" cy="312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8">
            <a:extLst>
              <a:ext uri="{FF2B5EF4-FFF2-40B4-BE49-F238E27FC236}">
                <a16:creationId xmlns:a16="http://schemas.microsoft.com/office/drawing/2014/main" id="{F88484D4-E731-4939-B90B-BE1BB71AE2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346" b="89720" l="4673" r="95794">
                        <a14:foregroundMark x1="9346" y1="28037" x2="7009" y2="66355"/>
                        <a14:foregroundMark x1="8411" y1="32710" x2="7944" y2="70093"/>
                        <a14:foregroundMark x1="7944" y1="70093" x2="5607" y2="76168"/>
                        <a14:foregroundMark x1="91589" y1="38318" x2="90187" y2="71963"/>
                        <a14:foregroundMark x1="12617" y1="79907" x2="35047" y2="79907"/>
                        <a14:foregroundMark x1="35047" y1="79907" x2="81308" y2="78037"/>
                        <a14:foregroundMark x1="81308" y1="78037" x2="85514" y2="78037"/>
                        <a14:foregroundMark x1="8411" y1="21963" x2="87226" y2="23785"/>
                        <a14:foregroundMark x1="8411" y1="20093" x2="22897" y2="21028"/>
                        <a14:foregroundMark x1="22897" y1="21028" x2="68692" y2="20561"/>
                        <a14:foregroundMark x1="68692" y1="20561" x2="87368" y2="21527"/>
                        <a14:foregroundMark x1="44860" y1="78972" x2="28972" y2="69159"/>
                        <a14:foregroundMark x1="11215" y1="20093" x2="16822" y2="20093"/>
                        <a14:backgroundMark x1="96262" y1="19159" x2="97664" y2="2429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6733" y="6148784"/>
            <a:ext cx="3018631" cy="3018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6">
            <a:extLst>
              <a:ext uri="{FF2B5EF4-FFF2-40B4-BE49-F238E27FC236}">
                <a16:creationId xmlns:a16="http://schemas.microsoft.com/office/drawing/2014/main" id="{9575EB4E-539E-4460-B713-CFE9DA8864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2920" y="2847574"/>
            <a:ext cx="3324107" cy="1696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71988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9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V="1">
            <a:off x="-3152613" y="-3385161"/>
            <a:ext cx="24593226" cy="9747861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-220730" y="7123756"/>
            <a:ext cx="19099593" cy="22685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8640"/>
              </a:lnSpc>
              <a:spcBef>
                <a:spcPct val="0"/>
              </a:spcBef>
            </a:pPr>
            <a:r>
              <a:rPr lang="en-US" sz="8800" u="none" dirty="0">
                <a:solidFill>
                  <a:srgbClr val="DFCC9D"/>
                </a:solidFill>
                <a:latin typeface="Hatton Bold" panose="020B0604020202020204" charset="0"/>
              </a:rPr>
              <a:t>2. Accident with</a:t>
            </a:r>
          </a:p>
          <a:p>
            <a:pPr marL="0" lvl="0" indent="0" algn="ctr">
              <a:lnSpc>
                <a:spcPts val="8640"/>
              </a:lnSpc>
              <a:spcBef>
                <a:spcPct val="0"/>
              </a:spcBef>
            </a:pPr>
            <a:r>
              <a:rPr lang="en-US" sz="8800" u="none" dirty="0">
                <a:solidFill>
                  <a:srgbClr val="DFCC9D"/>
                </a:solidFill>
                <a:latin typeface="Hatton Bold" panose="020B0604020202020204" charset="0"/>
              </a:rPr>
              <a:t>defective machinery</a:t>
            </a:r>
            <a:endParaRPr lang="en-US" sz="8757" u="none" dirty="0">
              <a:solidFill>
                <a:srgbClr val="DFCC9D"/>
              </a:solidFill>
              <a:latin typeface="Hatton Bold" panose="020B0604020202020204" charset="0"/>
            </a:endParaRPr>
          </a:p>
        </p:txBody>
      </p:sp>
      <p:sp>
        <p:nvSpPr>
          <p:cNvPr id="12" name="กากบาท 11">
            <a:extLst>
              <a:ext uri="{FF2B5EF4-FFF2-40B4-BE49-F238E27FC236}">
                <a16:creationId xmlns:a16="http://schemas.microsoft.com/office/drawing/2014/main" id="{6D34A81B-8500-4A11-98CC-6F8B831E7E57}"/>
              </a:ext>
            </a:extLst>
          </p:cNvPr>
          <p:cNvSpPr/>
          <p:nvPr/>
        </p:nvSpPr>
        <p:spPr>
          <a:xfrm>
            <a:off x="8610600" y="3238500"/>
            <a:ext cx="979734" cy="1054696"/>
          </a:xfrm>
          <a:prstGeom prst="plus">
            <a:avLst/>
          </a:prstGeom>
          <a:noFill/>
          <a:ln w="381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07AE330-4A80-46CA-AEC3-C4656108B4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1387742"/>
            <a:ext cx="5071097" cy="3744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397338C9-7C6C-4948-B571-5DC18A793C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3600" y="772430"/>
            <a:ext cx="5231340" cy="4523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10323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9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0">
            <a:extLst>
              <a:ext uri="{FF2B5EF4-FFF2-40B4-BE49-F238E27FC236}">
                <a16:creationId xmlns:a16="http://schemas.microsoft.com/office/drawing/2014/main" id="{4D71B39D-DD6A-475B-8E72-894812BCCB1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6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7754821" y="2171700"/>
            <a:ext cx="4114800" cy="41148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16411601" y="9056016"/>
            <a:ext cx="847699" cy="186128"/>
            <a:chOff x="0" y="0"/>
            <a:chExt cx="1130265" cy="248171"/>
          </a:xfrm>
        </p:grpSpPr>
        <p:sp>
          <p:nvSpPr>
            <p:cNvPr id="10" name="AutoShape 10"/>
            <p:cNvSpPr/>
            <p:nvPr/>
          </p:nvSpPr>
          <p:spPr>
            <a:xfrm>
              <a:off x="0" y="111385"/>
              <a:ext cx="1046834" cy="12700"/>
            </a:xfrm>
            <a:prstGeom prst="rect">
              <a:avLst/>
            </a:prstGeom>
            <a:solidFill>
              <a:srgbClr val="545454"/>
            </a:solidFill>
          </p:spPr>
        </p:sp>
        <p:grpSp>
          <p:nvGrpSpPr>
            <p:cNvPr id="11" name="Group 11"/>
            <p:cNvGrpSpPr/>
            <p:nvPr/>
          </p:nvGrpSpPr>
          <p:grpSpPr>
            <a:xfrm rot="-5400000">
              <a:off x="922749" y="40654"/>
              <a:ext cx="248171" cy="166862"/>
              <a:chOff x="0" y="0"/>
              <a:chExt cx="1930400" cy="129794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1930400" cy="1297940"/>
              </a:xfrm>
              <a:custGeom>
                <a:avLst/>
                <a:gdLst/>
                <a:ahLst/>
                <a:cxnLst/>
                <a:rect l="l" t="t" r="r" b="b"/>
                <a:pathLst>
                  <a:path w="1930400" h="1297940">
                    <a:moveTo>
                      <a:pt x="0" y="0"/>
                    </a:moveTo>
                    <a:lnTo>
                      <a:pt x="965200" y="1297940"/>
                    </a:lnTo>
                    <a:lnTo>
                      <a:pt x="1930400" y="0"/>
                    </a:lnTo>
                    <a:close/>
                  </a:path>
                </a:pathLst>
              </a:custGeom>
              <a:solidFill>
                <a:srgbClr val="545454"/>
              </a:solidFill>
            </p:spPr>
          </p:sp>
        </p:grpSp>
      </p:grpSp>
      <p:sp>
        <p:nvSpPr>
          <p:cNvPr id="13" name="TextBox 13"/>
          <p:cNvSpPr txBox="1"/>
          <p:nvPr/>
        </p:nvSpPr>
        <p:spPr>
          <a:xfrm>
            <a:off x="838200" y="647700"/>
            <a:ext cx="9278637" cy="19659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839"/>
              </a:lnSpc>
              <a:spcBef>
                <a:spcPct val="0"/>
              </a:spcBef>
            </a:pPr>
            <a:r>
              <a:rPr lang="en-US" sz="5600" u="none" dirty="0">
                <a:solidFill>
                  <a:srgbClr val="DFCC9D"/>
                </a:solidFill>
                <a:latin typeface="Hatton"/>
              </a:rPr>
              <a:t>Hand entanglement Rotating gear</a:t>
            </a:r>
          </a:p>
        </p:txBody>
      </p:sp>
      <p:sp>
        <p:nvSpPr>
          <p:cNvPr id="23" name="TextBox 23"/>
          <p:cNvSpPr txBox="1"/>
          <p:nvPr/>
        </p:nvSpPr>
        <p:spPr>
          <a:xfrm rot="-5400000">
            <a:off x="-1076245" y="5330134"/>
            <a:ext cx="2882608" cy="278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2400"/>
              </a:lnSpc>
              <a:spcBef>
                <a:spcPct val="0"/>
              </a:spcBef>
            </a:pPr>
            <a:r>
              <a:rPr lang="en-US" sz="1200" u="none">
                <a:solidFill>
                  <a:srgbClr val="545454"/>
                </a:solidFill>
                <a:latin typeface="Open Sauce Light Bold"/>
              </a:rPr>
              <a:t>2020 Marketing Agenda</a:t>
            </a:r>
          </a:p>
        </p:txBody>
      </p:sp>
      <p:sp>
        <p:nvSpPr>
          <p:cNvPr id="24" name="TextBox 24"/>
          <p:cNvSpPr txBox="1"/>
          <p:nvPr/>
        </p:nvSpPr>
        <p:spPr>
          <a:xfrm rot="5400000">
            <a:off x="16400876" y="5330134"/>
            <a:ext cx="2882608" cy="278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2400"/>
              </a:lnSpc>
              <a:spcBef>
                <a:spcPct val="0"/>
              </a:spcBef>
            </a:pPr>
            <a:r>
              <a:rPr lang="en-US" sz="1200">
                <a:solidFill>
                  <a:srgbClr val="545454"/>
                </a:solidFill>
                <a:latin typeface="Open Sauce Light Bold"/>
              </a:rPr>
              <a:t>H</a:t>
            </a:r>
            <a:r>
              <a:rPr lang="en-US" sz="1200" u="none">
                <a:solidFill>
                  <a:srgbClr val="545454"/>
                </a:solidFill>
                <a:latin typeface="Open Sauce Light Bold"/>
              </a:rPr>
              <a:t>alerdon Real Estate</a:t>
            </a:r>
          </a:p>
        </p:txBody>
      </p:sp>
      <p:pic>
        <p:nvPicPr>
          <p:cNvPr id="42" name="Picture 2">
            <a:extLst>
              <a:ext uri="{FF2B5EF4-FFF2-40B4-BE49-F238E27FC236}">
                <a16:creationId xmlns:a16="http://schemas.microsoft.com/office/drawing/2014/main" id="{ADE097FA-8ACE-4201-8828-A9FBBD57EF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51123"/>
          <a:stretch>
            <a:fillRect/>
          </a:stretch>
        </p:blipFill>
        <p:spPr>
          <a:xfrm rot="-5848472">
            <a:off x="5880118" y="509313"/>
            <a:ext cx="16697200" cy="10064087"/>
          </a:xfrm>
          <a:prstGeom prst="rect">
            <a:avLst/>
          </a:prstGeom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85B1FB4A-FAE3-44EC-8C9F-B0B02CB9F9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705" b="89451" l="5439" r="92887">
                        <a14:foregroundMark x1="24268" y1="82278" x2="12282" y2="82644"/>
                        <a14:foregroundMark x1="87448" y1="75949" x2="93305" y2="82278"/>
                        <a14:backgroundMark x1="2092" y1="81435" x2="4603" y2="8734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1118" y="5421305"/>
            <a:ext cx="3101771" cy="3075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5B3E77B4-27BA-43BA-BF84-A0B2870AD3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796" b="89796" l="7287" r="92713">
                        <a14:foregroundMark x1="76113" y1="66122" x2="90283" y2="82449"/>
                        <a14:foregroundMark x1="89069" y1="76327" x2="93117" y2="80408"/>
                        <a14:foregroundMark x1="23887" y1="73469" x2="10526" y2="79184"/>
                        <a14:foregroundMark x1="11336" y1="78367" x2="7287" y2="8122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0044" y="2537881"/>
            <a:ext cx="3004353" cy="2980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0">
            <a:extLst>
              <a:ext uri="{FF2B5EF4-FFF2-40B4-BE49-F238E27FC236}">
                <a16:creationId xmlns:a16="http://schemas.microsoft.com/office/drawing/2014/main" id="{01BAFD12-3F3E-49F5-A766-C528885D139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6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2663931" y="5143500"/>
            <a:ext cx="41148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4887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059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V="1">
            <a:off x="-3196146" y="-3443244"/>
            <a:ext cx="24593226" cy="9747861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-405797" y="7184921"/>
            <a:ext cx="19099593" cy="22685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8640"/>
              </a:lnSpc>
              <a:spcBef>
                <a:spcPct val="0"/>
              </a:spcBef>
            </a:pPr>
            <a:r>
              <a:rPr lang="en-US" sz="8800" u="none" dirty="0">
                <a:solidFill>
                  <a:srgbClr val="DFCC9D"/>
                </a:solidFill>
                <a:latin typeface="Hatton Bold" panose="020B0604020202020204" charset="0"/>
              </a:rPr>
              <a:t>3. Accidents in the </a:t>
            </a:r>
          </a:p>
          <a:p>
            <a:pPr marL="0" lvl="0" indent="0" algn="ctr">
              <a:lnSpc>
                <a:spcPts val="8640"/>
              </a:lnSpc>
              <a:spcBef>
                <a:spcPct val="0"/>
              </a:spcBef>
            </a:pPr>
            <a:r>
              <a:rPr lang="en-US" sz="8800" u="none" dirty="0">
                <a:solidFill>
                  <a:srgbClr val="DFCC9D"/>
                </a:solidFill>
                <a:latin typeface="Hatton Bold" panose="020B0604020202020204" charset="0"/>
              </a:rPr>
              <a:t>production process</a:t>
            </a:r>
            <a:r>
              <a:rPr lang="en-US" sz="8800" u="none" dirty="0">
                <a:solidFill>
                  <a:srgbClr val="DFCC9D"/>
                </a:solidFill>
                <a:latin typeface="Palatino Linotype" panose="02040502050505030304" pitchFamily="18" charset="0"/>
              </a:rPr>
              <a:t>​</a:t>
            </a:r>
          </a:p>
        </p:txBody>
      </p:sp>
      <p:sp>
        <p:nvSpPr>
          <p:cNvPr id="12" name="กากบาท 11">
            <a:extLst>
              <a:ext uri="{FF2B5EF4-FFF2-40B4-BE49-F238E27FC236}">
                <a16:creationId xmlns:a16="http://schemas.microsoft.com/office/drawing/2014/main" id="{6D34A81B-8500-4A11-98CC-6F8B831E7E57}"/>
              </a:ext>
            </a:extLst>
          </p:cNvPr>
          <p:cNvSpPr/>
          <p:nvPr/>
        </p:nvSpPr>
        <p:spPr>
          <a:xfrm>
            <a:off x="8610600" y="3238500"/>
            <a:ext cx="979734" cy="1054696"/>
          </a:xfrm>
          <a:prstGeom prst="plus">
            <a:avLst/>
          </a:prstGeom>
          <a:noFill/>
          <a:ln w="381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9C37391F-D887-4E54-9B6A-34B40FD477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1714500"/>
            <a:ext cx="3697570" cy="3709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รูปภาพ 9">
            <a:extLst>
              <a:ext uri="{FF2B5EF4-FFF2-40B4-BE49-F238E27FC236}">
                <a16:creationId xmlns:a16="http://schemas.microsoft.com/office/drawing/2014/main" id="{0C93CCFB-4AE3-4589-B35F-E42ABBCD30D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8929" b="90000" l="9231" r="88462">
                        <a14:foregroundMark x1="35769" y1="81786" x2="25000" y2="89286"/>
                        <a14:foregroundMark x1="32308" y1="83571" x2="31154" y2="90000"/>
                      </a14:backgroundRemoval>
                    </a14:imgEffect>
                  </a14:imgLayer>
                </a14:imgProps>
              </a:ext>
            </a:extLst>
          </a:blip>
          <a:srcRect r="1552" b="8584"/>
          <a:stretch/>
        </p:blipFill>
        <p:spPr>
          <a:xfrm>
            <a:off x="10678263" y="1582299"/>
            <a:ext cx="3590336" cy="3590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6447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ธีมของ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544</TotalTime>
  <Words>876</Words>
  <Application>Microsoft Office PowerPoint</Application>
  <PresentationFormat>กำหนดเอง</PresentationFormat>
  <Paragraphs>200</Paragraphs>
  <Slides>46</Slides>
  <Notes>4</Notes>
  <HiddenSlides>0</HiddenSlides>
  <MMClips>0</MMClips>
  <ScaleCrop>false</ScaleCrop>
  <HeadingPairs>
    <vt:vector size="6" baseType="variant">
      <vt:variant>
        <vt:lpstr>ฟอนต์ที่ถูกใช้</vt:lpstr>
      </vt:variant>
      <vt:variant>
        <vt:i4>9</vt:i4>
      </vt:variant>
      <vt:variant>
        <vt:lpstr>ธีม</vt:lpstr>
      </vt:variant>
      <vt:variant>
        <vt:i4>1</vt:i4>
      </vt:variant>
      <vt:variant>
        <vt:lpstr>ชื่อเรื่องสไลด์</vt:lpstr>
      </vt:variant>
      <vt:variant>
        <vt:i4>46</vt:i4>
      </vt:variant>
    </vt:vector>
  </HeadingPairs>
  <TitlesOfParts>
    <vt:vector size="56" baseType="lpstr">
      <vt:lpstr>Hatton Bold</vt:lpstr>
      <vt:lpstr>Hatton</vt:lpstr>
      <vt:lpstr>Arial</vt:lpstr>
      <vt:lpstr>Open Sauce Light</vt:lpstr>
      <vt:lpstr>Public Sans</vt:lpstr>
      <vt:lpstr>Calibri</vt:lpstr>
      <vt:lpstr>Open Sauce Bold</vt:lpstr>
      <vt:lpstr>Palatino Linotype</vt:lpstr>
      <vt:lpstr>Open Sauce Light Bold</vt:lpstr>
      <vt:lpstr>Office Theme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งานนำเสนอ PowerPoint</dc:title>
  <dc:creator>USER</dc:creator>
  <cp:lastModifiedBy>NONTHICHA SUKCHAROEN</cp:lastModifiedBy>
  <cp:revision>36</cp:revision>
  <dcterms:created xsi:type="dcterms:W3CDTF">2006-08-16T00:00:00Z</dcterms:created>
  <dcterms:modified xsi:type="dcterms:W3CDTF">2021-11-25T13:36:03Z</dcterms:modified>
  <dc:identifier>DAEwplxBCtU</dc:identifier>
</cp:coreProperties>
</file>